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6858000" cx="9144000"/>
  <p:notesSz cx="7315200" cy="9601200"/>
  <p:embeddedFontLst>
    <p:embeddedFont>
      <p:font typeface="Arimo"/>
      <p:regular r:id="rId82"/>
      <p:bold r:id="rId83"/>
      <p:italic r:id="rId84"/>
      <p:boldItalic r:id="rId85"/>
    </p:embeddedFont>
    <p:embeddedFont>
      <p:font typeface="Helvetica Neue"/>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8AE0F79-38FA-451C-ABDB-B918C2D0A149}">
  <a:tblStyle styleId="{88AE0F79-38FA-451C-ABDB-B918C2D0A14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B6A1BC1-8316-4A35-9B71-116F4568CD6F}"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rimo-italic.fntdata"/><Relationship Id="rId83" Type="http://schemas.openxmlformats.org/officeDocument/2006/relationships/font" Target="fonts/Arimo-bold.fntdata"/><Relationship Id="rId42" Type="http://schemas.openxmlformats.org/officeDocument/2006/relationships/slide" Target="slides/slide36.xml"/><Relationship Id="rId86" Type="http://schemas.openxmlformats.org/officeDocument/2006/relationships/font" Target="fonts/HelveticaNeue-regular.fntdata"/><Relationship Id="rId41" Type="http://schemas.openxmlformats.org/officeDocument/2006/relationships/slide" Target="slides/slide35.xml"/><Relationship Id="rId85" Type="http://schemas.openxmlformats.org/officeDocument/2006/relationships/font" Target="fonts/Arimo-boldItalic.fntdata"/><Relationship Id="rId44" Type="http://schemas.openxmlformats.org/officeDocument/2006/relationships/slide" Target="slides/slide38.xml"/><Relationship Id="rId88" Type="http://schemas.openxmlformats.org/officeDocument/2006/relationships/font" Target="fonts/HelveticaNeue-italic.fntdata"/><Relationship Id="rId43" Type="http://schemas.openxmlformats.org/officeDocument/2006/relationships/slide" Target="slides/slide37.xml"/><Relationship Id="rId87" Type="http://schemas.openxmlformats.org/officeDocument/2006/relationships/font" Target="fonts/HelveticaNeue-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boldItalic.fntdata"/><Relationship Id="rId80" Type="http://schemas.openxmlformats.org/officeDocument/2006/relationships/slide" Target="slides/slide74.xml"/><Relationship Id="rId82" Type="http://schemas.openxmlformats.org/officeDocument/2006/relationships/font" Target="fonts/Arimo-regular.fntdata"/><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69920" cy="48006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87" y="0"/>
            <a:ext cx="3169920" cy="48006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0" y="4560570"/>
            <a:ext cx="5852160" cy="432054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19474"/>
            <a:ext cx="3169920" cy="48006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4: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0" name="Google Shape;190;p4: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191" name="Google Shape;191;p4: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192" name="Google Shape;192;p4: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193" name="Google Shape;193;p4: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23a102cafd_0_452: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 additional slt stuff</a:t>
            </a:r>
            <a:endParaRPr/>
          </a:p>
          <a:p>
            <a:pPr indent="0" lvl="0" marL="0" rtl="0" algn="l">
              <a:spcBef>
                <a:spcPts val="0"/>
              </a:spcBef>
              <a:spcAft>
                <a:spcPts val="0"/>
              </a:spcAft>
              <a:buNone/>
            </a:pPr>
            <a:r>
              <a:rPr lang="en-US"/>
              <a:t>Then do additional memory instructions</a:t>
            </a:r>
            <a:endParaRPr/>
          </a:p>
          <a:p>
            <a:pPr indent="0" lvl="0" marL="0" rtl="0" algn="l">
              <a:spcBef>
                <a:spcPts val="0"/>
              </a:spcBef>
              <a:spcAft>
                <a:spcPts val="0"/>
              </a:spcAft>
              <a:buNone/>
            </a:pPr>
            <a:r>
              <a:rPr lang="en-US"/>
              <a:t>then summarize unsigned?</a:t>
            </a:r>
            <a:endParaRPr/>
          </a:p>
        </p:txBody>
      </p:sp>
      <p:sp>
        <p:nvSpPr>
          <p:cNvPr id="327" name="Google Shape;327;g23a102cafd_0_45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14:notes"/>
          <p:cNvSpPr/>
          <p:nvPr>
            <p:ph idx="2" type="sldImg"/>
          </p:nvPr>
        </p:nvSpPr>
        <p:spPr>
          <a:xfrm>
            <a:off x="1274763" y="617538"/>
            <a:ext cx="4779962" cy="3584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36" name="Google Shape;336;p14:notes"/>
          <p:cNvSpPr txBox="1"/>
          <p:nvPr>
            <p:ph idx="1" type="body"/>
          </p:nvPr>
        </p:nvSpPr>
        <p:spPr>
          <a:xfrm>
            <a:off x="550625" y="4559916"/>
            <a:ext cx="6303242" cy="4320867"/>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7" name="Google Shape;337;p14: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338" name="Google Shape;338;p14: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339" name="Google Shape;339;p14: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18: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 this first</a:t>
            </a:r>
            <a:endParaRPr/>
          </a:p>
          <a:p>
            <a:pPr indent="0" lvl="0" marL="0" rtl="0" algn="l">
              <a:spcBef>
                <a:spcPts val="0"/>
              </a:spcBef>
              <a:spcAft>
                <a:spcPts val="0"/>
              </a:spcAft>
              <a:buNone/>
            </a:pPr>
            <a:r>
              <a:t/>
            </a:r>
            <a:endParaRPr/>
          </a:p>
        </p:txBody>
      </p:sp>
      <p:sp>
        <p:nvSpPr>
          <p:cNvPr id="348" name="Google Shape;348;p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9:notes"/>
          <p:cNvSpPr/>
          <p:nvPr>
            <p:ph idx="2" type="sldImg"/>
          </p:nvPr>
        </p:nvSpPr>
        <p:spPr>
          <a:xfrm>
            <a:off x="1274763" y="617538"/>
            <a:ext cx="4779962" cy="3584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79" name="Google Shape;379;p19:notes"/>
          <p:cNvSpPr txBox="1"/>
          <p:nvPr>
            <p:ph idx="1" type="body"/>
          </p:nvPr>
        </p:nvSpPr>
        <p:spPr>
          <a:xfrm>
            <a:off x="550625" y="4559916"/>
            <a:ext cx="6303242" cy="4320867"/>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0" name="Google Shape;380;p19: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381" name="Google Shape;381;p19: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382" name="Google Shape;382;p19: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23a102cafd_0_414:notes"/>
          <p:cNvSpPr/>
          <p:nvPr>
            <p:ph idx="2" type="sldImg"/>
          </p:nvPr>
        </p:nvSpPr>
        <p:spPr>
          <a:xfrm>
            <a:off x="1274763" y="617538"/>
            <a:ext cx="4779900" cy="3584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91" name="Google Shape;391;g23a102cafd_0_414:notes"/>
          <p:cNvSpPr txBox="1"/>
          <p:nvPr>
            <p:ph idx="1" type="body"/>
          </p:nvPr>
        </p:nvSpPr>
        <p:spPr>
          <a:xfrm>
            <a:off x="550625" y="4559916"/>
            <a:ext cx="6303300" cy="4320900"/>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2" name="Google Shape;392;g23a102cafd_0_414:notes"/>
          <p:cNvSpPr txBox="1"/>
          <p:nvPr>
            <p:ph idx="3" type="hdr"/>
          </p:nvPr>
        </p:nvSpPr>
        <p:spPr>
          <a:xfrm>
            <a:off x="0" y="0"/>
            <a:ext cx="3169800" cy="480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393" name="Google Shape;393;g23a102cafd_0_414:notes"/>
          <p:cNvSpPr txBox="1"/>
          <p:nvPr>
            <p:ph idx="10" type="dt"/>
          </p:nvPr>
        </p:nvSpPr>
        <p:spPr>
          <a:xfrm>
            <a:off x="4143587" y="0"/>
            <a:ext cx="3169800" cy="48000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394" name="Google Shape;394;g23a102cafd_0_414:notes"/>
          <p:cNvSpPr txBox="1"/>
          <p:nvPr>
            <p:ph idx="11" type="ftr"/>
          </p:nvPr>
        </p:nvSpPr>
        <p:spPr>
          <a:xfrm>
            <a:off x="0"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23a102cafd_0_113: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animation to change i&lt;=j to !(j&lt;i)</a:t>
            </a:r>
            <a:endParaRPr/>
          </a:p>
        </p:txBody>
      </p:sp>
      <p:sp>
        <p:nvSpPr>
          <p:cNvPr id="403" name="Google Shape;403;g23a102cafd_0_11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23a102cafd_0_130: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this introduce pseudoinstructions for branching</a:t>
            </a:r>
            <a:endParaRPr/>
          </a:p>
          <a:p>
            <a:pPr indent="0" lvl="0" marL="0" rtl="0" algn="l">
              <a:spcBef>
                <a:spcPts val="0"/>
              </a:spcBef>
              <a:spcAft>
                <a:spcPts val="0"/>
              </a:spcAft>
              <a:buNone/>
            </a:pPr>
            <a:r>
              <a:rPr lang="en-US"/>
              <a:t>mention pseudoinsts, </a:t>
            </a:r>
            <a:endParaRPr/>
          </a:p>
        </p:txBody>
      </p:sp>
      <p:sp>
        <p:nvSpPr>
          <p:cNvPr id="421" name="Google Shape;421;g23a102cafd_0_13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23a102cafd_0_11: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23a102cafd_0_1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0" name="Google Shape;450;p22: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lang="en-US">
                <a:latin typeface="Arial"/>
                <a:ea typeface="Arial"/>
                <a:cs typeface="Arial"/>
                <a:sym typeface="Arial"/>
              </a:rPr>
              <a:t>!False = true comic</a:t>
            </a:r>
            <a:endParaRPr b="0" i="0" sz="1200" u="none" cap="none" strike="noStrike">
              <a:solidFill>
                <a:schemeClr val="dk1"/>
              </a:solidFill>
              <a:latin typeface="Arial"/>
              <a:ea typeface="Arial"/>
              <a:cs typeface="Arial"/>
              <a:sym typeface="Arial"/>
            </a:endParaRPr>
          </a:p>
        </p:txBody>
      </p:sp>
      <p:sp>
        <p:nvSpPr>
          <p:cNvPr id="451" name="Google Shape;451;p22: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rgbClr val="000000"/>
                </a:solidFill>
                <a:latin typeface="Calibri"/>
                <a:ea typeface="Calibri"/>
                <a:cs typeface="Calibri"/>
                <a:sym typeface="Calibri"/>
              </a:rPr>
              <a:t>‹#›</a:t>
            </a:fld>
            <a:endParaRPr sz="1300">
              <a:solidFill>
                <a:srgbClr val="000000"/>
              </a:solidFill>
              <a:latin typeface="Calibri"/>
              <a:ea typeface="Calibri"/>
              <a:cs typeface="Calibri"/>
              <a:sym typeface="Calibri"/>
            </a:endParaRPr>
          </a:p>
        </p:txBody>
      </p:sp>
      <p:sp>
        <p:nvSpPr>
          <p:cNvPr id="452" name="Google Shape;452;p22: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453" name="Google Shape;453;p22: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454" name="Google Shape;454;p22: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23a102cafd_0_42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g23a102cafd_0_426:notes"/>
          <p:cNvSpPr txBox="1"/>
          <p:nvPr>
            <p:ph idx="1" type="body"/>
          </p:nvPr>
        </p:nvSpPr>
        <p:spPr>
          <a:xfrm>
            <a:off x="731520" y="4560570"/>
            <a:ext cx="5852100" cy="432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lang="en-US">
                <a:latin typeface="Arial"/>
                <a:ea typeface="Arial"/>
                <a:cs typeface="Arial"/>
                <a:sym typeface="Arial"/>
              </a:rPr>
              <a:t>!False = true comic</a:t>
            </a:r>
            <a:endParaRPr b="0" i="0" sz="1200" u="none" cap="none" strike="noStrike">
              <a:solidFill>
                <a:schemeClr val="dk1"/>
              </a:solidFill>
              <a:latin typeface="Arial"/>
              <a:ea typeface="Arial"/>
              <a:cs typeface="Arial"/>
              <a:sym typeface="Arial"/>
            </a:endParaRPr>
          </a:p>
        </p:txBody>
      </p:sp>
      <p:sp>
        <p:nvSpPr>
          <p:cNvPr id="476" name="Google Shape;476;g23a102cafd_0_426:notes"/>
          <p:cNvSpPr txBox="1"/>
          <p:nvPr>
            <p:ph idx="12" type="sldNum"/>
          </p:nvPr>
        </p:nvSpPr>
        <p:spPr>
          <a:xfrm>
            <a:off x="4143587"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rgbClr val="000000"/>
                </a:solidFill>
                <a:latin typeface="Calibri"/>
                <a:ea typeface="Calibri"/>
                <a:cs typeface="Calibri"/>
                <a:sym typeface="Calibri"/>
              </a:rPr>
              <a:t>‹#›</a:t>
            </a:fld>
            <a:endParaRPr sz="1300">
              <a:solidFill>
                <a:srgbClr val="000000"/>
              </a:solidFill>
              <a:latin typeface="Calibri"/>
              <a:ea typeface="Calibri"/>
              <a:cs typeface="Calibri"/>
              <a:sym typeface="Calibri"/>
            </a:endParaRPr>
          </a:p>
        </p:txBody>
      </p:sp>
      <p:sp>
        <p:nvSpPr>
          <p:cNvPr id="477" name="Google Shape;477;g23a102cafd_0_426:notes"/>
          <p:cNvSpPr txBox="1"/>
          <p:nvPr>
            <p:ph idx="3" type="hdr"/>
          </p:nvPr>
        </p:nvSpPr>
        <p:spPr>
          <a:xfrm>
            <a:off x="0" y="0"/>
            <a:ext cx="3169800" cy="480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478" name="Google Shape;478;g23a102cafd_0_426:notes"/>
          <p:cNvSpPr txBox="1"/>
          <p:nvPr>
            <p:ph idx="10" type="dt"/>
          </p:nvPr>
        </p:nvSpPr>
        <p:spPr>
          <a:xfrm>
            <a:off x="4143587" y="0"/>
            <a:ext cx="3169800" cy="48000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479" name="Google Shape;479;g23a102cafd_0_426:notes"/>
          <p:cNvSpPr txBox="1"/>
          <p:nvPr>
            <p:ph idx="11" type="ftr"/>
          </p:nvPr>
        </p:nvSpPr>
        <p:spPr>
          <a:xfrm>
            <a:off x="0"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7: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23a102cafd_0_460: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 additional slt stuff</a:t>
            </a:r>
            <a:endParaRPr/>
          </a:p>
          <a:p>
            <a:pPr indent="0" lvl="0" marL="0" rtl="0" algn="l">
              <a:spcBef>
                <a:spcPts val="0"/>
              </a:spcBef>
              <a:spcAft>
                <a:spcPts val="0"/>
              </a:spcAft>
              <a:buNone/>
            </a:pPr>
            <a:r>
              <a:rPr lang="en-US"/>
              <a:t>Then do additional memory instructions</a:t>
            </a:r>
            <a:endParaRPr/>
          </a:p>
          <a:p>
            <a:pPr indent="0" lvl="0" marL="0" rtl="0" algn="l">
              <a:spcBef>
                <a:spcPts val="0"/>
              </a:spcBef>
              <a:spcAft>
                <a:spcPts val="0"/>
              </a:spcAft>
              <a:buNone/>
            </a:pPr>
            <a:r>
              <a:rPr lang="en-US"/>
              <a:t>then summarize unsigned?</a:t>
            </a:r>
            <a:endParaRPr/>
          </a:p>
        </p:txBody>
      </p:sp>
      <p:sp>
        <p:nvSpPr>
          <p:cNvPr id="502" name="Google Shape;502;g23a102cafd_0_46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31: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23a102cafd_0_468: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 additional slt stuff</a:t>
            </a:r>
            <a:endParaRPr/>
          </a:p>
          <a:p>
            <a:pPr indent="0" lvl="0" marL="0" rtl="0" algn="l">
              <a:spcBef>
                <a:spcPts val="0"/>
              </a:spcBef>
              <a:spcAft>
                <a:spcPts val="0"/>
              </a:spcAft>
              <a:buNone/>
            </a:pPr>
            <a:r>
              <a:rPr lang="en-US"/>
              <a:t>Then do additional memory instructions</a:t>
            </a:r>
            <a:endParaRPr/>
          </a:p>
          <a:p>
            <a:pPr indent="0" lvl="0" marL="0" rtl="0" algn="l">
              <a:spcBef>
                <a:spcPts val="0"/>
              </a:spcBef>
              <a:spcAft>
                <a:spcPts val="0"/>
              </a:spcAft>
              <a:buNone/>
            </a:pPr>
            <a:r>
              <a:rPr lang="en-US"/>
              <a:t>then summarize unsigned?</a:t>
            </a:r>
            <a:endParaRPr/>
          </a:p>
        </p:txBody>
      </p:sp>
      <p:sp>
        <p:nvSpPr>
          <p:cNvPr id="520" name="Google Shape;520;g23a102cafd_0_46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25: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4 get expanded into slt and beq/ne as we have done before</a:t>
            </a:r>
            <a:endParaRPr/>
          </a:p>
          <a:p>
            <a:pPr indent="0" lvl="0" marL="0" rtl="0" algn="l">
              <a:spcBef>
                <a:spcPts val="0"/>
              </a:spcBef>
              <a:spcAft>
                <a:spcPts val="0"/>
              </a:spcAft>
              <a:buNone/>
            </a:pPr>
            <a:r>
              <a:rPr lang="en-US"/>
              <a:t>THIS LIST IS INCOMPLETE</a:t>
            </a:r>
            <a:endParaRPr/>
          </a:p>
        </p:txBody>
      </p:sp>
      <p:sp>
        <p:nvSpPr>
          <p:cNvPr id="529" name="Google Shape;529;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p26: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23a102cafd_0_50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3a102cafd_0_504: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23a102cafd_0_504: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27:notes"/>
          <p:cNvSpPr/>
          <p:nvPr>
            <p:ph idx="2" type="sldImg"/>
          </p:nvPr>
        </p:nvSpPr>
        <p:spPr>
          <a:xfrm>
            <a:off x="1274763" y="614363"/>
            <a:ext cx="4784725" cy="35893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round/>
            <a:headEnd len="sm" w="sm" type="none"/>
            <a:tailEnd len="sm" w="sm" type="none"/>
          </a:ln>
        </p:spPr>
      </p:sp>
      <p:sp>
        <p:nvSpPr>
          <p:cNvPr id="588" name="Google Shape;588;p27:notes"/>
          <p:cNvSpPr txBox="1"/>
          <p:nvPr>
            <p:ph idx="1" type="body"/>
          </p:nvPr>
        </p:nvSpPr>
        <p:spPr>
          <a:xfrm>
            <a:off x="548640" y="4560037"/>
            <a:ext cx="6306035" cy="4320293"/>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589" name="Google Shape;589;p27: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590" name="Google Shape;590;p27: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591" name="Google Shape;591;p27: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p29: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23a102cafd_0_541: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 additional slt stuff</a:t>
            </a:r>
            <a:endParaRPr/>
          </a:p>
          <a:p>
            <a:pPr indent="0" lvl="0" marL="0" rtl="0" algn="l">
              <a:spcBef>
                <a:spcPts val="0"/>
              </a:spcBef>
              <a:spcAft>
                <a:spcPts val="0"/>
              </a:spcAft>
              <a:buNone/>
            </a:pPr>
            <a:r>
              <a:rPr lang="en-US"/>
              <a:t>Then do additional memory instructions</a:t>
            </a:r>
            <a:endParaRPr/>
          </a:p>
          <a:p>
            <a:pPr indent="0" lvl="0" marL="0" rtl="0" algn="l">
              <a:spcBef>
                <a:spcPts val="0"/>
              </a:spcBef>
              <a:spcAft>
                <a:spcPts val="0"/>
              </a:spcAft>
              <a:buNone/>
            </a:pPr>
            <a:r>
              <a:rPr lang="en-US"/>
              <a:t>then summarize unsigned?</a:t>
            </a:r>
            <a:endParaRPr/>
          </a:p>
        </p:txBody>
      </p:sp>
      <p:sp>
        <p:nvSpPr>
          <p:cNvPr id="610" name="Google Shape;610;g23a102cafd_0_54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p33: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8: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Instructions shown in orange were presented in bonus slides from last lecture.</a:t>
            </a:r>
            <a:endParaRPr b="0" i="0" sz="1200" u="none" cap="none" strike="noStrike">
              <a:solidFill>
                <a:schemeClr val="dk1"/>
              </a:solidFill>
              <a:latin typeface="Calibri"/>
              <a:ea typeface="Calibri"/>
              <a:cs typeface="Calibri"/>
              <a:sym typeface="Calibri"/>
            </a:endParaRPr>
          </a:p>
        </p:txBody>
      </p:sp>
      <p:sp>
        <p:nvSpPr>
          <p:cNvPr id="210" name="Google Shape;210;p8: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211" name="Google Shape;211;p8: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212" name="Google Shape;212;p8: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213" name="Google Shape;213;p8: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23a102cafd_0_56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3a102cafd_0_565: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23a102cafd_0_565: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23a102cafd_0_588:notes"/>
          <p:cNvSpPr/>
          <p:nvPr>
            <p:ph idx="2" type="sldImg"/>
          </p:nvPr>
        </p:nvSpPr>
        <p:spPr>
          <a:xfrm>
            <a:off x="1274763" y="614363"/>
            <a:ext cx="4784700" cy="35892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round/>
            <a:headEnd len="sm" w="sm" type="none"/>
            <a:tailEnd len="sm" w="sm" type="none"/>
          </a:ln>
        </p:spPr>
      </p:sp>
      <p:sp>
        <p:nvSpPr>
          <p:cNvPr id="638" name="Google Shape;638;g23a102cafd_0_588:notes"/>
          <p:cNvSpPr txBox="1"/>
          <p:nvPr>
            <p:ph idx="1" type="body"/>
          </p:nvPr>
        </p:nvSpPr>
        <p:spPr>
          <a:xfrm>
            <a:off x="548640" y="4560037"/>
            <a:ext cx="6306000" cy="4320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39" name="Google Shape;639;g23a102cafd_0_588:notes"/>
          <p:cNvSpPr txBox="1"/>
          <p:nvPr>
            <p:ph idx="3" type="hdr"/>
          </p:nvPr>
        </p:nvSpPr>
        <p:spPr>
          <a:xfrm>
            <a:off x="0" y="0"/>
            <a:ext cx="3169800" cy="480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640" name="Google Shape;640;g23a102cafd_0_588:notes"/>
          <p:cNvSpPr txBox="1"/>
          <p:nvPr>
            <p:ph idx="10" type="dt"/>
          </p:nvPr>
        </p:nvSpPr>
        <p:spPr>
          <a:xfrm>
            <a:off x="4143587" y="0"/>
            <a:ext cx="3169800" cy="48000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641" name="Google Shape;641;g23a102cafd_0_588:notes"/>
          <p:cNvSpPr txBox="1"/>
          <p:nvPr>
            <p:ph idx="11" type="ftr"/>
          </p:nvPr>
        </p:nvSpPr>
        <p:spPr>
          <a:xfrm>
            <a:off x="0"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23a102cafd_0_679:notes"/>
          <p:cNvSpPr/>
          <p:nvPr>
            <p:ph idx="2" type="sldImg"/>
          </p:nvPr>
        </p:nvSpPr>
        <p:spPr>
          <a:xfrm>
            <a:off x="1274763" y="614363"/>
            <a:ext cx="4784700" cy="35892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round/>
            <a:headEnd len="sm" w="sm" type="none"/>
            <a:tailEnd len="sm" w="sm" type="none"/>
          </a:ln>
        </p:spPr>
      </p:sp>
      <p:sp>
        <p:nvSpPr>
          <p:cNvPr id="650" name="Google Shape;650;g23a102cafd_0_679:notes"/>
          <p:cNvSpPr txBox="1"/>
          <p:nvPr>
            <p:ph idx="1" type="body"/>
          </p:nvPr>
        </p:nvSpPr>
        <p:spPr>
          <a:xfrm>
            <a:off x="548640" y="4560037"/>
            <a:ext cx="6306000" cy="4320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51" name="Google Shape;651;g23a102cafd_0_679:notes"/>
          <p:cNvSpPr txBox="1"/>
          <p:nvPr>
            <p:ph idx="3" type="hdr"/>
          </p:nvPr>
        </p:nvSpPr>
        <p:spPr>
          <a:xfrm>
            <a:off x="0" y="0"/>
            <a:ext cx="3169800" cy="480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652" name="Google Shape;652;g23a102cafd_0_679:notes"/>
          <p:cNvSpPr txBox="1"/>
          <p:nvPr>
            <p:ph idx="10" type="dt"/>
          </p:nvPr>
        </p:nvSpPr>
        <p:spPr>
          <a:xfrm>
            <a:off x="4143587" y="0"/>
            <a:ext cx="3169800" cy="48000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653" name="Google Shape;653;g23a102cafd_0_679:notes"/>
          <p:cNvSpPr txBox="1"/>
          <p:nvPr>
            <p:ph idx="11" type="ftr"/>
          </p:nvPr>
        </p:nvSpPr>
        <p:spPr>
          <a:xfrm>
            <a:off x="0"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23a102cafd_0_57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3a102cafd_0_573: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23a102cafd_0_573: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23a102cafd_0_625:notes"/>
          <p:cNvSpPr/>
          <p:nvPr>
            <p:ph idx="2" type="sldImg"/>
          </p:nvPr>
        </p:nvSpPr>
        <p:spPr>
          <a:xfrm>
            <a:off x="1274763" y="614363"/>
            <a:ext cx="4784700" cy="35892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round/>
            <a:headEnd len="sm" w="sm" type="none"/>
            <a:tailEnd len="sm" w="sm" type="none"/>
          </a:ln>
        </p:spPr>
      </p:sp>
      <p:sp>
        <p:nvSpPr>
          <p:cNvPr id="675" name="Google Shape;675;g23a102cafd_0_625:notes"/>
          <p:cNvSpPr txBox="1"/>
          <p:nvPr>
            <p:ph idx="1" type="body"/>
          </p:nvPr>
        </p:nvSpPr>
        <p:spPr>
          <a:xfrm>
            <a:off x="548640" y="4560037"/>
            <a:ext cx="6306000" cy="43203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676" name="Google Shape;676;g23a102cafd_0_625:notes"/>
          <p:cNvSpPr txBox="1"/>
          <p:nvPr>
            <p:ph idx="3" type="hdr"/>
          </p:nvPr>
        </p:nvSpPr>
        <p:spPr>
          <a:xfrm>
            <a:off x="0" y="0"/>
            <a:ext cx="3169800" cy="480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677" name="Google Shape;677;g23a102cafd_0_625:notes"/>
          <p:cNvSpPr txBox="1"/>
          <p:nvPr>
            <p:ph idx="10" type="dt"/>
          </p:nvPr>
        </p:nvSpPr>
        <p:spPr>
          <a:xfrm>
            <a:off x="4143587" y="0"/>
            <a:ext cx="3169800" cy="48000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678" name="Google Shape;678;g23a102cafd_0_625:notes"/>
          <p:cNvSpPr txBox="1"/>
          <p:nvPr>
            <p:ph idx="11" type="ftr"/>
          </p:nvPr>
        </p:nvSpPr>
        <p:spPr>
          <a:xfrm>
            <a:off x="0"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p37: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p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p38: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MIPS Green Sheet shows that </a:t>
            </a:r>
            <a:r>
              <a:rPr b="0" i="0" lang="en-US" sz="1100" u="none" cap="none" strike="noStrike">
                <a:solidFill>
                  <a:schemeClr val="dk1"/>
                </a:solidFill>
                <a:latin typeface="Courier New"/>
                <a:ea typeface="Courier New"/>
                <a:cs typeface="Courier New"/>
                <a:sym typeface="Courier New"/>
              </a:rPr>
              <a:t>jal</a:t>
            </a:r>
            <a:r>
              <a:rPr b="0" i="0" lang="en-US" sz="1200" u="none" cap="none" strike="noStrike">
                <a:solidFill>
                  <a:schemeClr val="dk1"/>
                </a:solidFill>
                <a:latin typeface="Calibri"/>
                <a:ea typeface="Calibri"/>
                <a:cs typeface="Calibri"/>
                <a:sym typeface="Calibri"/>
              </a:rPr>
              <a:t> stores </a:t>
            </a:r>
            <a:r>
              <a:rPr b="0" i="0" lang="en-US" sz="1100" u="none" cap="none" strike="noStrike">
                <a:solidFill>
                  <a:schemeClr val="dk1"/>
                </a:solidFill>
                <a:latin typeface="Courier New"/>
                <a:ea typeface="Courier New"/>
                <a:cs typeface="Courier New"/>
                <a:sym typeface="Courier New"/>
              </a:rPr>
              <a:t>PC+8</a:t>
            </a:r>
            <a:r>
              <a:rPr b="0" i="0" lang="en-US" sz="1200" u="none" cap="none" strike="noStrike">
                <a:solidFill>
                  <a:schemeClr val="dk1"/>
                </a:solidFill>
                <a:latin typeface="Calibri"/>
                <a:ea typeface="Calibri"/>
                <a:cs typeface="Calibri"/>
                <a:sym typeface="Calibri"/>
              </a:rPr>
              <a:t> into </a:t>
            </a:r>
            <a:r>
              <a:rPr b="0" i="0" lang="en-US" sz="1100" u="none" cap="none" strike="noStrike">
                <a:solidFill>
                  <a:schemeClr val="dk1"/>
                </a:solidFill>
                <a:latin typeface="Courier New"/>
                <a:ea typeface="Courier New"/>
                <a:cs typeface="Courier New"/>
                <a:sym typeface="Courier New"/>
              </a:rPr>
              <a:t>$ra </a:t>
            </a:r>
            <a:r>
              <a:rPr b="0" i="0" lang="en-US" sz="1200" u="none" cap="none" strike="noStrike">
                <a:solidFill>
                  <a:schemeClr val="dk1"/>
                </a:solidFill>
                <a:latin typeface="Calibri"/>
                <a:ea typeface="Calibri"/>
                <a:cs typeface="Calibri"/>
                <a:sym typeface="Calibri"/>
              </a:rPr>
              <a:t>– we’ll explain why much later in the semester.</a:t>
            </a:r>
            <a:endParaRPr b="0" i="0" sz="1200" u="none" cap="none" strike="noStrike">
              <a:solidFill>
                <a:schemeClr val="dk1"/>
              </a:solidFill>
              <a:latin typeface="Calibri"/>
              <a:ea typeface="Calibri"/>
              <a:cs typeface="Calibri"/>
              <a:sym typeface="Calibri"/>
            </a:endParaRPr>
          </a:p>
        </p:txBody>
      </p:sp>
      <p:sp>
        <p:nvSpPr>
          <p:cNvPr id="712" name="Google Shape;712;p38: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713" name="Google Shape;713;p38: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714" name="Google Shape;714;p38: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715" name="Google Shape;715;p38: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23a102cafd_0_636: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23a102cafd_0_63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p56: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44: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3: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 additional slt stuff</a:t>
            </a:r>
            <a:endParaRPr/>
          </a:p>
          <a:p>
            <a:pPr indent="0" lvl="0" marL="0" rtl="0" algn="l">
              <a:spcBef>
                <a:spcPts val="0"/>
              </a:spcBef>
              <a:spcAft>
                <a:spcPts val="0"/>
              </a:spcAft>
              <a:buNone/>
            </a:pPr>
            <a:r>
              <a:rPr lang="en-US"/>
              <a:t>Then do additional memory instructions</a:t>
            </a:r>
            <a:endParaRPr/>
          </a:p>
          <a:p>
            <a:pPr indent="0" lvl="0" marL="0" rtl="0" algn="l">
              <a:spcBef>
                <a:spcPts val="0"/>
              </a:spcBef>
              <a:spcAft>
                <a:spcPts val="0"/>
              </a:spcAft>
              <a:buNone/>
            </a:pPr>
            <a:r>
              <a:rPr lang="en-US"/>
              <a:t>then summarize unsigned?</a:t>
            </a:r>
            <a:endParaRPr/>
          </a:p>
        </p:txBody>
      </p:sp>
      <p:sp>
        <p:nvSpPr>
          <p:cNvPr id="229" name="Google Shape;229;p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23a804eec1_0_91: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 additional slt stuff</a:t>
            </a:r>
            <a:endParaRPr/>
          </a:p>
          <a:p>
            <a:pPr indent="0" lvl="0" marL="0" rtl="0" algn="l">
              <a:spcBef>
                <a:spcPts val="0"/>
              </a:spcBef>
              <a:spcAft>
                <a:spcPts val="0"/>
              </a:spcAft>
              <a:buNone/>
            </a:pPr>
            <a:r>
              <a:rPr lang="en-US"/>
              <a:t>Then do additional memory instructions</a:t>
            </a:r>
            <a:endParaRPr/>
          </a:p>
          <a:p>
            <a:pPr indent="0" lvl="0" marL="0" rtl="0" algn="l">
              <a:spcBef>
                <a:spcPts val="0"/>
              </a:spcBef>
              <a:spcAft>
                <a:spcPts val="0"/>
              </a:spcAft>
              <a:buNone/>
            </a:pPr>
            <a:r>
              <a:rPr lang="en-US"/>
              <a:t>then summarize unsigned?</a:t>
            </a:r>
            <a:endParaRPr/>
          </a:p>
        </p:txBody>
      </p:sp>
      <p:sp>
        <p:nvSpPr>
          <p:cNvPr id="767" name="Google Shape;767;g23a804eec1_0_9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23a755b7b6_0_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3a755b7b6_0_0: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best results, view in “present mode”</a:t>
            </a:r>
            <a:endParaRPr/>
          </a:p>
        </p:txBody>
      </p:sp>
      <p:sp>
        <p:nvSpPr>
          <p:cNvPr id="777" name="Google Shape;777;g23a755b7b6_0_0: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p58:notes"/>
          <p:cNvSpPr/>
          <p:nvPr>
            <p:ph idx="2" type="sldImg"/>
          </p:nvPr>
        </p:nvSpPr>
        <p:spPr>
          <a:xfrm>
            <a:off x="1274763" y="617538"/>
            <a:ext cx="4779962" cy="3584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27" name="Google Shape;827;p58:notes"/>
          <p:cNvSpPr txBox="1"/>
          <p:nvPr>
            <p:ph idx="1" type="body"/>
          </p:nvPr>
        </p:nvSpPr>
        <p:spPr>
          <a:xfrm>
            <a:off x="550625" y="4559916"/>
            <a:ext cx="6303242" cy="4320867"/>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 individual function can be both a calleR and a calleE.</a:t>
            </a:r>
            <a:endParaRPr b="0" i="0" sz="1200" u="none" cap="none" strike="noStrike">
              <a:solidFill>
                <a:schemeClr val="dk1"/>
              </a:solidFill>
              <a:latin typeface="Calibri"/>
              <a:ea typeface="Calibri"/>
              <a:cs typeface="Calibri"/>
              <a:sym typeface="Calibri"/>
            </a:endParaRPr>
          </a:p>
        </p:txBody>
      </p:sp>
      <p:sp>
        <p:nvSpPr>
          <p:cNvPr id="828" name="Google Shape;828;p58: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829" name="Google Shape;829;p58: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830" name="Google Shape;830;p58: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p46: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p45: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p60:notes"/>
          <p:cNvSpPr/>
          <p:nvPr>
            <p:ph idx="2" type="sldImg"/>
          </p:nvPr>
        </p:nvSpPr>
        <p:spPr>
          <a:xfrm>
            <a:off x="1274763" y="617538"/>
            <a:ext cx="4779962" cy="3584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85" name="Google Shape;885;p60:notes"/>
          <p:cNvSpPr txBox="1"/>
          <p:nvPr>
            <p:ph idx="1" type="body"/>
          </p:nvPr>
        </p:nvSpPr>
        <p:spPr>
          <a:xfrm>
            <a:off x="550625" y="4559916"/>
            <a:ext cx="6303242" cy="4320867"/>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86" name="Google Shape;886;p60: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887" name="Google Shape;887;p60: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888" name="Google Shape;888;p60: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p62:notes"/>
          <p:cNvSpPr/>
          <p:nvPr>
            <p:ph idx="2" type="sldImg"/>
          </p:nvPr>
        </p:nvSpPr>
        <p:spPr>
          <a:xfrm>
            <a:off x="1274763" y="617538"/>
            <a:ext cx="4779962" cy="3584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04" name="Google Shape;904;p62:notes"/>
          <p:cNvSpPr txBox="1"/>
          <p:nvPr>
            <p:ph idx="1" type="body"/>
          </p:nvPr>
        </p:nvSpPr>
        <p:spPr>
          <a:xfrm>
            <a:off x="550625" y="4559916"/>
            <a:ext cx="6303242" cy="4320867"/>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05" name="Google Shape;905;p62: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906" name="Google Shape;906;p62: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907" name="Google Shape;907;p62: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p51:notes"/>
          <p:cNvSpPr/>
          <p:nvPr>
            <p:ph idx="2" type="sldImg"/>
          </p:nvPr>
        </p:nvSpPr>
        <p:spPr>
          <a:xfrm>
            <a:off x="1274763" y="617538"/>
            <a:ext cx="4779962" cy="3584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22" name="Google Shape;922;p51:notes"/>
          <p:cNvSpPr txBox="1"/>
          <p:nvPr>
            <p:ph idx="1" type="body"/>
          </p:nvPr>
        </p:nvSpPr>
        <p:spPr>
          <a:xfrm>
            <a:off x="550625" y="4559916"/>
            <a:ext cx="6303242" cy="4320867"/>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Substitute the proper immediate for &lt;framesize-4&gt;.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order registers on stack however you want to, but must make sure to restore them properly.</a:t>
            </a:r>
            <a:endParaRPr b="0" i="0" sz="1200" u="none" cap="none" strike="noStrike">
              <a:solidFill>
                <a:schemeClr val="dk1"/>
              </a:solidFill>
              <a:latin typeface="Calibri"/>
              <a:ea typeface="Calibri"/>
              <a:cs typeface="Calibri"/>
              <a:sym typeface="Calibri"/>
            </a:endParaRPr>
          </a:p>
        </p:txBody>
      </p:sp>
      <p:sp>
        <p:nvSpPr>
          <p:cNvPr id="923" name="Google Shape;923;p51: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924" name="Google Shape;924;p51: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925" name="Google Shape;925;p51: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p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p54: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Exact ordering of saved registers is up to you (make sure you keep track, though!).</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(actually don’t need to save argument registers)</a:t>
            </a:r>
            <a:endParaRPr/>
          </a:p>
        </p:txBody>
      </p:sp>
      <p:sp>
        <p:nvSpPr>
          <p:cNvPr id="959" name="Google Shape;959;p54: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960" name="Google Shape;960;p54: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961" name="Google Shape;961;p54: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962" name="Google Shape;962;p54: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p53: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23a102cafd_0_18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23a102cafd_0_182:notes"/>
          <p:cNvSpPr txBox="1"/>
          <p:nvPr>
            <p:ph idx="1" type="body"/>
          </p:nvPr>
        </p:nvSpPr>
        <p:spPr>
          <a:xfrm>
            <a:off x="731520" y="4560570"/>
            <a:ext cx="5852100" cy="432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lb/sb have same syntax as lw/sw</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Aside: also load/store halfword (lh/sh)</a:t>
            </a:r>
            <a:endParaRPr b="0" i="0" sz="1200" u="none" cap="none" strike="noStrike">
              <a:solidFill>
                <a:schemeClr val="dk1"/>
              </a:solidFill>
              <a:latin typeface="Calibri"/>
              <a:ea typeface="Calibri"/>
              <a:cs typeface="Calibri"/>
              <a:sym typeface="Calibri"/>
            </a:endParaRPr>
          </a:p>
        </p:txBody>
      </p:sp>
      <p:sp>
        <p:nvSpPr>
          <p:cNvPr id="239" name="Google Shape;239;g23a102cafd_0_182:notes"/>
          <p:cNvSpPr txBox="1"/>
          <p:nvPr>
            <p:ph idx="12" type="sldNum"/>
          </p:nvPr>
        </p:nvSpPr>
        <p:spPr>
          <a:xfrm>
            <a:off x="4143587"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240" name="Google Shape;240;g23a102cafd_0_182:notes"/>
          <p:cNvSpPr txBox="1"/>
          <p:nvPr>
            <p:ph idx="10" type="dt"/>
          </p:nvPr>
        </p:nvSpPr>
        <p:spPr>
          <a:xfrm>
            <a:off x="4143587" y="0"/>
            <a:ext cx="3169800" cy="48000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p64:notes"/>
          <p:cNvSpPr/>
          <p:nvPr>
            <p:ph idx="2" type="sldImg"/>
          </p:nvPr>
        </p:nvSpPr>
        <p:spPr>
          <a:xfrm>
            <a:off x="1274763" y="617538"/>
            <a:ext cx="4779962" cy="3584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93" name="Google Shape;993;p64:notes"/>
          <p:cNvSpPr txBox="1"/>
          <p:nvPr>
            <p:ph idx="1" type="body"/>
          </p:nvPr>
        </p:nvSpPr>
        <p:spPr>
          <a:xfrm>
            <a:off x="550625" y="4559916"/>
            <a:ext cx="6303242" cy="4320867"/>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94" name="Google Shape;994;p64: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995" name="Google Shape;995;p64: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996" name="Google Shape;996;p64: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72: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23a804eec1_52_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4" name="Google Shape;1014;g23a804eec1_52_7:notes"/>
          <p:cNvSpPr txBox="1"/>
          <p:nvPr>
            <p:ph idx="1" type="body"/>
          </p:nvPr>
        </p:nvSpPr>
        <p:spPr>
          <a:xfrm>
            <a:off x="731520" y="4560570"/>
            <a:ext cx="5852100" cy="432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015" name="Google Shape;1015;g23a804eec1_52_7:notes"/>
          <p:cNvSpPr txBox="1"/>
          <p:nvPr>
            <p:ph idx="12" type="sldNum"/>
          </p:nvPr>
        </p:nvSpPr>
        <p:spPr>
          <a:xfrm>
            <a:off x="4143587"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rgbClr val="000000"/>
                </a:solidFill>
                <a:latin typeface="Calibri"/>
                <a:ea typeface="Calibri"/>
                <a:cs typeface="Calibri"/>
                <a:sym typeface="Calibri"/>
              </a:rPr>
              <a:t>‹#›</a:t>
            </a:fld>
            <a:endParaRPr sz="1300">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23a804eec1_52_15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4" name="Google Shape;1034;g23a804eec1_52_156:notes"/>
          <p:cNvSpPr txBox="1"/>
          <p:nvPr>
            <p:ph idx="1" type="body"/>
          </p:nvPr>
        </p:nvSpPr>
        <p:spPr>
          <a:xfrm>
            <a:off x="731520" y="4560570"/>
            <a:ext cx="5852100" cy="432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035" name="Google Shape;1035;g23a804eec1_52_156:notes"/>
          <p:cNvSpPr txBox="1"/>
          <p:nvPr>
            <p:ph idx="12" type="sldNum"/>
          </p:nvPr>
        </p:nvSpPr>
        <p:spPr>
          <a:xfrm>
            <a:off x="4143587"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rgbClr val="000000"/>
                </a:solidFill>
                <a:latin typeface="Calibri"/>
                <a:ea typeface="Calibri"/>
                <a:cs typeface="Calibri"/>
                <a:sym typeface="Calibri"/>
              </a:rPr>
              <a:t>‹#›</a:t>
            </a:fld>
            <a:endParaRPr sz="1300">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23a804eec1_52_11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7" name="Google Shape;1057;g23a804eec1_52_116:notes"/>
          <p:cNvSpPr txBox="1"/>
          <p:nvPr>
            <p:ph idx="1" type="body"/>
          </p:nvPr>
        </p:nvSpPr>
        <p:spPr>
          <a:xfrm>
            <a:off x="731520" y="4560570"/>
            <a:ext cx="5852100" cy="432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058" name="Google Shape;1058;g23a804eec1_52_116:notes"/>
          <p:cNvSpPr txBox="1"/>
          <p:nvPr>
            <p:ph idx="12" type="sldNum"/>
          </p:nvPr>
        </p:nvSpPr>
        <p:spPr>
          <a:xfrm>
            <a:off x="4143587"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rgbClr val="000000"/>
                </a:solidFill>
                <a:latin typeface="Calibri"/>
                <a:ea typeface="Calibri"/>
                <a:cs typeface="Calibri"/>
                <a:sym typeface="Calibri"/>
              </a:rPr>
              <a:t>‹#›</a:t>
            </a:fld>
            <a:endParaRPr sz="1300">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p73: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23a804eec1_0_176: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23a804eec1_0_17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p40:notes"/>
          <p:cNvSpPr/>
          <p:nvPr>
            <p:ph idx="2" type="sldImg"/>
          </p:nvPr>
        </p:nvSpPr>
        <p:spPr>
          <a:xfrm>
            <a:off x="1274763" y="617538"/>
            <a:ext cx="4779962" cy="3584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096" name="Google Shape;1096;p40:notes"/>
          <p:cNvSpPr txBox="1"/>
          <p:nvPr>
            <p:ph idx="1" type="body"/>
          </p:nvPr>
        </p:nvSpPr>
        <p:spPr>
          <a:xfrm>
            <a:off x="550625" y="4559916"/>
            <a:ext cx="6303242" cy="4320867"/>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97" name="Google Shape;1097;p40: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1098" name="Google Shape;1098;p40: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1099" name="Google Shape;1099;p40: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p42:notes"/>
          <p:cNvSpPr/>
          <p:nvPr>
            <p:ph idx="2" type="sldImg"/>
          </p:nvPr>
        </p:nvSpPr>
        <p:spPr>
          <a:xfrm>
            <a:off x="1274763" y="617538"/>
            <a:ext cx="4779962" cy="3584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122" name="Google Shape;1122;p42:notes"/>
          <p:cNvSpPr txBox="1"/>
          <p:nvPr>
            <p:ph idx="1" type="body"/>
          </p:nvPr>
        </p:nvSpPr>
        <p:spPr>
          <a:xfrm>
            <a:off x="550625" y="4559916"/>
            <a:ext cx="6303242" cy="4320867"/>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23" name="Google Shape;1123;p42: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1124" name="Google Shape;1124;p42: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1125" name="Google Shape;1125;p42: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p4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p47: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general, you would also want to save $a0 to the Stack, in case the function you call calls another function can overwrites $a0.</a:t>
            </a:r>
            <a:endParaRPr b="0" i="0" sz="1200" u="none" cap="none" strike="noStrike">
              <a:solidFill>
                <a:schemeClr val="dk1"/>
              </a:solidFill>
              <a:latin typeface="Calibri"/>
              <a:ea typeface="Calibri"/>
              <a:cs typeface="Calibri"/>
              <a:sym typeface="Calibri"/>
            </a:endParaRPr>
          </a:p>
        </p:txBody>
      </p:sp>
      <p:sp>
        <p:nvSpPr>
          <p:cNvPr id="1139" name="Google Shape;1139;p47: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1140" name="Google Shape;1140;p47: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1141" name="Google Shape;1141;p47: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1142" name="Google Shape;1142;p47: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23a102cafd_0_33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3a102cafd_0_332: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it’s not aligned, which part of the word are we pulling from?!</a:t>
            </a:r>
            <a:endParaRPr/>
          </a:p>
        </p:txBody>
      </p:sp>
      <p:sp>
        <p:nvSpPr>
          <p:cNvPr id="271" name="Google Shape;271;g23a102cafd_0_332: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p49:notes"/>
          <p:cNvSpPr/>
          <p:nvPr>
            <p:ph idx="2" type="sldImg"/>
          </p:nvPr>
        </p:nvSpPr>
        <p:spPr>
          <a:xfrm>
            <a:off x="1274763" y="617538"/>
            <a:ext cx="4779962" cy="3584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151" name="Google Shape;1151;p49:notes"/>
          <p:cNvSpPr txBox="1"/>
          <p:nvPr>
            <p:ph idx="1" type="body"/>
          </p:nvPr>
        </p:nvSpPr>
        <p:spPr>
          <a:xfrm>
            <a:off x="550625" y="4559916"/>
            <a:ext cx="6303242" cy="4320867"/>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52" name="Google Shape;1152;p49: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1153" name="Google Shape;1153;p49: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1154" name="Google Shape;1154;p49: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p66: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p67: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p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p68: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Recall:  memory is MUCH slower than registers.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more you know about the internals of the other functions you call, the more you can get away with (e.g. using temporary registers that you know the other functions don’t use, so you don’t bother saving them across function calls).</a:t>
            </a:r>
            <a:endParaRPr b="0" i="0" sz="1200" u="none" cap="none" strike="noStrike">
              <a:solidFill>
                <a:schemeClr val="dk1"/>
              </a:solidFill>
              <a:latin typeface="Calibri"/>
              <a:ea typeface="Calibri"/>
              <a:cs typeface="Calibri"/>
              <a:sym typeface="Calibri"/>
            </a:endParaRPr>
          </a:p>
        </p:txBody>
      </p:sp>
      <p:sp>
        <p:nvSpPr>
          <p:cNvPr id="1195" name="Google Shape;1195;p68: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1196" name="Google Shape;1196;p68: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1197" name="Google Shape;1197;p68: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1198" name="Google Shape;1198;p68: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p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7" name="Google Shape;1207;p70: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300" u="none" cap="none" strike="noStrike">
              <a:solidFill>
                <a:schemeClr val="folHlink"/>
              </a:solidFill>
              <a:latin typeface="Calibri"/>
              <a:ea typeface="Calibri"/>
              <a:cs typeface="Calibri"/>
              <a:sym typeface="Calibri"/>
            </a:endParaRPr>
          </a:p>
        </p:txBody>
      </p:sp>
      <p:sp>
        <p:nvSpPr>
          <p:cNvPr id="1208" name="Google Shape;1208;p70: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rgbClr val="000000"/>
                </a:solidFill>
                <a:latin typeface="Calibri"/>
                <a:ea typeface="Calibri"/>
                <a:cs typeface="Calibri"/>
                <a:sym typeface="Calibri"/>
              </a:rPr>
              <a:t>‹#›</a:t>
            </a:fld>
            <a:endParaRPr sz="1300">
              <a:solidFill>
                <a:srgbClr val="000000"/>
              </a:solidFill>
              <a:latin typeface="Calibri"/>
              <a:ea typeface="Calibri"/>
              <a:cs typeface="Calibri"/>
              <a:sym typeface="Calibri"/>
            </a:endParaRPr>
          </a:p>
        </p:txBody>
      </p:sp>
      <p:sp>
        <p:nvSpPr>
          <p:cNvPr id="1209" name="Google Shape;1209;p70: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1210" name="Google Shape;1210;p70: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1211" name="Google Shape;1211;p70: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23a804eec1_0_184: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 additional slt stuff</a:t>
            </a:r>
            <a:endParaRPr/>
          </a:p>
          <a:p>
            <a:pPr indent="0" lvl="0" marL="0" rtl="0" algn="l">
              <a:spcBef>
                <a:spcPts val="0"/>
              </a:spcBef>
              <a:spcAft>
                <a:spcPts val="0"/>
              </a:spcAft>
              <a:buNone/>
            </a:pPr>
            <a:r>
              <a:rPr lang="en-US"/>
              <a:t>Then do additional memory instructions</a:t>
            </a:r>
            <a:endParaRPr/>
          </a:p>
          <a:p>
            <a:pPr indent="0" lvl="0" marL="0" rtl="0" algn="l">
              <a:spcBef>
                <a:spcPts val="0"/>
              </a:spcBef>
              <a:spcAft>
                <a:spcPts val="0"/>
              </a:spcAft>
              <a:buNone/>
            </a:pPr>
            <a:r>
              <a:rPr lang="en-US"/>
              <a:t>then summarize unsigned?</a:t>
            </a:r>
            <a:endParaRPr/>
          </a:p>
        </p:txBody>
      </p:sp>
      <p:sp>
        <p:nvSpPr>
          <p:cNvPr id="1227" name="Google Shape;1227;g23a804eec1_0_18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p76:notes"/>
          <p:cNvSpPr/>
          <p:nvPr>
            <p:ph idx="2" type="sldImg"/>
          </p:nvPr>
        </p:nvSpPr>
        <p:spPr>
          <a:xfrm>
            <a:off x="1274763" y="617538"/>
            <a:ext cx="4779962" cy="35845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236" name="Google Shape;1236;p76:notes"/>
          <p:cNvSpPr txBox="1"/>
          <p:nvPr>
            <p:ph idx="1" type="body"/>
          </p:nvPr>
        </p:nvSpPr>
        <p:spPr>
          <a:xfrm>
            <a:off x="550625" y="4559916"/>
            <a:ext cx="6303242" cy="4320867"/>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t" bIns="48300" lIns="96625" spcFirstLastPara="1" rIns="96625" wrap="square" tIns="483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37" name="Google Shape;1237;p76: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1238" name="Google Shape;1238;p76: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1239" name="Google Shape;1239;p76: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p78: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g23a804eec1_0_192: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 additional slt stuff</a:t>
            </a:r>
            <a:endParaRPr/>
          </a:p>
          <a:p>
            <a:pPr indent="0" lvl="0" marL="0" rtl="0" algn="l">
              <a:spcBef>
                <a:spcPts val="0"/>
              </a:spcBef>
              <a:spcAft>
                <a:spcPts val="0"/>
              </a:spcAft>
              <a:buNone/>
            </a:pPr>
            <a:r>
              <a:rPr lang="en-US"/>
              <a:t>Then do additional memory instructions</a:t>
            </a:r>
            <a:endParaRPr/>
          </a:p>
          <a:p>
            <a:pPr indent="0" lvl="0" marL="0" rtl="0" algn="l">
              <a:spcBef>
                <a:spcPts val="0"/>
              </a:spcBef>
              <a:spcAft>
                <a:spcPts val="0"/>
              </a:spcAft>
              <a:buNone/>
            </a:pPr>
            <a:r>
              <a:rPr lang="en-US"/>
              <a:t>then summarize unsigned?</a:t>
            </a:r>
            <a:endParaRPr/>
          </a:p>
        </p:txBody>
      </p:sp>
      <p:sp>
        <p:nvSpPr>
          <p:cNvPr id="1257" name="Google Shape;1257;g23a804eec1_0_19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p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p80: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Recall:  Stack grows downwards (decreasing addresses)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Static Data starts at 0x1000 0000 and is of a fixed size.  The Heap starts immediately above that.</a:t>
            </a:r>
            <a:endParaRPr b="0" i="0" sz="1200" u="none" cap="none" strike="noStrike">
              <a:solidFill>
                <a:schemeClr val="dk1"/>
              </a:solidFill>
              <a:latin typeface="Calibri"/>
              <a:ea typeface="Calibri"/>
              <a:cs typeface="Calibri"/>
              <a:sym typeface="Calibri"/>
            </a:endParaRPr>
          </a:p>
        </p:txBody>
      </p:sp>
      <p:sp>
        <p:nvSpPr>
          <p:cNvPr id="1267" name="Google Shape;1267;p80: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1268" name="Google Shape;1268;p80:notes"/>
          <p:cNvSpPr txBox="1"/>
          <p:nvPr>
            <p:ph idx="3" type="hdr"/>
          </p:nvPr>
        </p:nvSpPr>
        <p:spPr>
          <a:xfrm>
            <a:off x="0" y="0"/>
            <a:ext cx="3169920" cy="48006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1269" name="Google Shape;1269;p80: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
        <p:nvSpPr>
          <p:cNvPr id="1270" name="Google Shape;1270;p80:notes"/>
          <p:cNvSpPr txBox="1"/>
          <p:nvPr>
            <p:ph idx="11" type="ftr"/>
          </p:nvPr>
        </p:nvSpPr>
        <p:spPr>
          <a:xfrm>
            <a:off x="0"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23a102cafd_0_204: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3a102cafd_0_20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23a804eec1_0_200: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 additional slt stuff</a:t>
            </a:r>
            <a:endParaRPr/>
          </a:p>
          <a:p>
            <a:pPr indent="0" lvl="0" marL="0" rtl="0" algn="l">
              <a:spcBef>
                <a:spcPts val="0"/>
              </a:spcBef>
              <a:spcAft>
                <a:spcPts val="0"/>
              </a:spcAft>
              <a:buNone/>
            </a:pPr>
            <a:r>
              <a:rPr lang="en-US"/>
              <a:t>Then do additional memory instructions</a:t>
            </a:r>
            <a:endParaRPr/>
          </a:p>
          <a:p>
            <a:pPr indent="0" lvl="0" marL="0" rtl="0" algn="l">
              <a:spcBef>
                <a:spcPts val="0"/>
              </a:spcBef>
              <a:spcAft>
                <a:spcPts val="0"/>
              </a:spcAft>
              <a:buNone/>
            </a:pPr>
            <a:r>
              <a:rPr lang="en-US"/>
              <a:t>then summarize unsigned?</a:t>
            </a:r>
            <a:endParaRPr/>
          </a:p>
        </p:txBody>
      </p:sp>
      <p:sp>
        <p:nvSpPr>
          <p:cNvPr id="1283" name="Google Shape;1283;g23a804eec1_0_20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p83: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p84: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p85: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p86: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p87: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23a102cafd_0_196: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3a102cafd_0_19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23a102cafd_0_37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3a102cafd_0_377: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3a102cafd_0_377: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0" y="2103120"/>
            <a:ext cx="9144000" cy="73152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rgbClr val="FF0000"/>
              </a:buClr>
              <a:buSzPts val="1400"/>
              <a:buFont typeface="Calibri"/>
              <a:buNone/>
              <a:defRPr b="0" i="1" sz="4400" u="none" cap="none" strike="noStrike">
                <a:solidFill>
                  <a:srgbClr val="FF0000"/>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Google Shape;17;p2"/>
          <p:cNvSpPr txBox="1"/>
          <p:nvPr>
            <p:ph idx="1" type="subTitle"/>
          </p:nvPr>
        </p:nvSpPr>
        <p:spPr>
          <a:xfrm>
            <a:off x="0" y="2743200"/>
            <a:ext cx="9144000" cy="54864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2"/>
          <p:cNvPicPr preferRelativeResize="0"/>
          <p:nvPr/>
        </p:nvPicPr>
        <p:blipFill rotWithShape="1">
          <a:blip r:embed="rId2">
            <a:alphaModFix/>
          </a:blip>
          <a:srcRect b="0" l="0" r="0" t="0"/>
          <a:stretch/>
        </p:blipFill>
        <p:spPr>
          <a:xfrm>
            <a:off x="1275160" y="182880"/>
            <a:ext cx="6593679" cy="1828800"/>
          </a:xfrm>
          <a:prstGeom prst="rect">
            <a:avLst/>
          </a:prstGeom>
          <a:noFill/>
          <a:ln>
            <a:noFill/>
          </a:ln>
        </p:spPr>
      </p:pic>
      <p:sp>
        <p:nvSpPr>
          <p:cNvPr id="22" name="Google Shape;22;p2"/>
          <p:cNvSpPr txBox="1"/>
          <p:nvPr/>
        </p:nvSpPr>
        <p:spPr>
          <a:xfrm>
            <a:off x="2286000" y="3474720"/>
            <a:ext cx="6858000" cy="29260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4" name="Shape 74"/>
        <p:cNvGrpSpPr/>
        <p:nvPr/>
      </p:nvGrpSpPr>
      <p:grpSpPr>
        <a:xfrm>
          <a:off x="0" y="0"/>
          <a:ext cx="0" cy="0"/>
          <a:chOff x="0" y="0"/>
          <a:chExt cx="0" cy="0"/>
        </a:xfrm>
      </p:grpSpPr>
      <p:sp>
        <p:nvSpPr>
          <p:cNvPr id="75" name="Google Shape;75;p11"/>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6" name="Google Shape;76;p11"/>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77" name="Google Shape;77;p11"/>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78" name="Google Shape;78;p1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1"/>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1" name="Shape 81"/>
        <p:cNvGrpSpPr/>
        <p:nvPr/>
      </p:nvGrpSpPr>
      <p:grpSpPr>
        <a:xfrm>
          <a:off x="0" y="0"/>
          <a:ext cx="0" cy="0"/>
          <a:chOff x="0" y="0"/>
          <a:chExt cx="0" cy="0"/>
        </a:xfrm>
      </p:grpSpPr>
      <p:sp>
        <p:nvSpPr>
          <p:cNvPr id="82" name="Google Shape;82;p12"/>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3" name="Google Shape;83;p12"/>
          <p:cNvSpPr txBox="1"/>
          <p:nvPr>
            <p:ph idx="1" type="body"/>
          </p:nvPr>
        </p:nvSpPr>
        <p:spPr>
          <a:xfrm rot="5400000">
            <a:off x="2309018" y="-251619"/>
            <a:ext cx="4525963"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 name="Google Shape;84;p1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 name="Google Shape;86;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3"/>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9" name="Google Shape;89;p13"/>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 name="Google Shape;90;p13"/>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 name="Google Shape;91;p1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 name="Google Shape;9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showMasterSp="0">
  <p:cSld name="1_Custom Layout">
    <p:spTree>
      <p:nvGrpSpPr>
        <p:cNvPr id="93" name="Shape 93"/>
        <p:cNvGrpSpPr/>
        <p:nvPr/>
      </p:nvGrpSpPr>
      <p:grpSpPr>
        <a:xfrm>
          <a:off x="0" y="0"/>
          <a:ext cx="0" cy="0"/>
          <a:chOff x="0" y="0"/>
          <a:chExt cx="0" cy="0"/>
        </a:xfrm>
      </p:grpSpPr>
      <p:pic>
        <p:nvPicPr>
          <p:cNvPr id="94" name="Google Shape;94;p14"/>
          <p:cNvPicPr preferRelativeResize="0"/>
          <p:nvPr/>
        </p:nvPicPr>
        <p:blipFill rotWithShape="1">
          <a:blip r:embed="rId2">
            <a:alphaModFix/>
          </a:blip>
          <a:srcRect b="0" l="0" r="0" t="0"/>
          <a:stretch/>
        </p:blipFill>
        <p:spPr>
          <a:xfrm>
            <a:off x="0" y="6781800"/>
            <a:ext cx="9144000" cy="87313"/>
          </a:xfrm>
          <a:prstGeom prst="rect">
            <a:avLst/>
          </a:prstGeom>
          <a:noFill/>
          <a:ln>
            <a:noFill/>
          </a:ln>
        </p:spPr>
      </p:pic>
      <p:pic>
        <p:nvPicPr>
          <p:cNvPr id="95" name="Google Shape;95;p14"/>
          <p:cNvPicPr preferRelativeResize="0"/>
          <p:nvPr/>
        </p:nvPicPr>
        <p:blipFill rotWithShape="1">
          <a:blip r:embed="rId3">
            <a:alphaModFix/>
          </a:blip>
          <a:srcRect b="0" l="0" r="0" t="0"/>
          <a:stretch/>
        </p:blipFill>
        <p:spPr>
          <a:xfrm>
            <a:off x="8153400" y="0"/>
            <a:ext cx="990600" cy="788988"/>
          </a:xfrm>
          <a:prstGeom prst="rect">
            <a:avLst/>
          </a:prstGeom>
          <a:noFill/>
          <a:ln>
            <a:noFill/>
          </a:ln>
        </p:spPr>
      </p:pic>
      <p:pic>
        <p:nvPicPr>
          <p:cNvPr id="96" name="Google Shape;96;p14"/>
          <p:cNvPicPr preferRelativeResize="0"/>
          <p:nvPr/>
        </p:nvPicPr>
        <p:blipFill rotWithShape="1">
          <a:blip r:embed="rId4">
            <a:alphaModFix/>
          </a:blip>
          <a:srcRect b="0" l="0" r="0" t="0"/>
          <a:stretch/>
        </p:blipFill>
        <p:spPr>
          <a:xfrm>
            <a:off x="8153400" y="831850"/>
            <a:ext cx="990600" cy="412750"/>
          </a:xfrm>
          <a:prstGeom prst="rect">
            <a:avLst/>
          </a:prstGeom>
          <a:noFill/>
          <a:ln>
            <a:noFill/>
          </a:ln>
        </p:spPr>
      </p:pic>
      <p:sp>
        <p:nvSpPr>
          <p:cNvPr id="97" name="Google Shape;97;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4" name="Shape 104"/>
        <p:cNvGrpSpPr/>
        <p:nvPr/>
      </p:nvGrpSpPr>
      <p:grpSpPr>
        <a:xfrm>
          <a:off x="0" y="0"/>
          <a:ext cx="0" cy="0"/>
          <a:chOff x="0" y="0"/>
          <a:chExt cx="0" cy="0"/>
        </a:xfrm>
      </p:grpSpPr>
      <p:sp>
        <p:nvSpPr>
          <p:cNvPr id="105" name="Google Shape;105;p16"/>
          <p:cNvSpPr txBox="1"/>
          <p:nvPr>
            <p:ph type="ctrTitle"/>
          </p:nvPr>
        </p:nvSpPr>
        <p:spPr>
          <a:xfrm>
            <a:off x="0" y="2103120"/>
            <a:ext cx="9144000" cy="7314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rgbClr val="FF0000"/>
              </a:buClr>
              <a:buSzPts val="1400"/>
              <a:buFont typeface="Calibri"/>
              <a:buNone/>
              <a:defRPr b="0" i="1" sz="4400" u="none" cap="none" strike="noStrike">
                <a:solidFill>
                  <a:srgbClr val="FF0000"/>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6" name="Google Shape;106;p16"/>
          <p:cNvSpPr txBox="1"/>
          <p:nvPr>
            <p:ph idx="1" type="subTitle"/>
          </p:nvPr>
        </p:nvSpPr>
        <p:spPr>
          <a:xfrm>
            <a:off x="0" y="2743200"/>
            <a:ext cx="9144000" cy="5487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07" name="Google Shape;107;p1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1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9" name="Google Shape;109;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0" name="Google Shape;110;p16"/>
          <p:cNvPicPr preferRelativeResize="0"/>
          <p:nvPr/>
        </p:nvPicPr>
        <p:blipFill rotWithShape="1">
          <a:blip r:embed="rId2">
            <a:alphaModFix/>
          </a:blip>
          <a:srcRect b="0" l="0" r="0" t="0"/>
          <a:stretch/>
        </p:blipFill>
        <p:spPr>
          <a:xfrm>
            <a:off x="1275160" y="182880"/>
            <a:ext cx="6593700" cy="1828800"/>
          </a:xfrm>
          <a:prstGeom prst="rect">
            <a:avLst/>
          </a:prstGeom>
          <a:noFill/>
          <a:ln>
            <a:noFill/>
          </a:ln>
        </p:spPr>
      </p:pic>
      <p:sp>
        <p:nvSpPr>
          <p:cNvPr id="111" name="Google Shape;111;p16"/>
          <p:cNvSpPr txBox="1"/>
          <p:nvPr/>
        </p:nvSpPr>
        <p:spPr>
          <a:xfrm>
            <a:off x="2286000" y="3474720"/>
            <a:ext cx="6858000" cy="292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2" name="Shape 112"/>
        <p:cNvGrpSpPr/>
        <p:nvPr/>
      </p:nvGrpSpPr>
      <p:grpSpPr>
        <a:xfrm>
          <a:off x="0" y="0"/>
          <a:ext cx="0" cy="0"/>
          <a:chOff x="0" y="0"/>
          <a:chExt cx="0" cy="0"/>
        </a:xfrm>
      </p:grpSpPr>
      <p:sp>
        <p:nvSpPr>
          <p:cNvPr id="113" name="Google Shape;113;p1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accent1"/>
              </a:buClr>
              <a:buSzPts val="1400"/>
              <a:buFont typeface="Calibri"/>
              <a:buNone/>
              <a:defRPr b="0" i="0" sz="4400" u="none" cap="none" strike="noStrike">
                <a:solidFill>
                  <a:schemeClr val="accent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4" name="Google Shape;114;p17"/>
          <p:cNvSpPr txBox="1"/>
          <p:nvPr>
            <p:ph idx="1" type="body"/>
          </p:nvPr>
        </p:nvSpPr>
        <p:spPr>
          <a:xfrm>
            <a:off x="457200" y="1600199"/>
            <a:ext cx="8229600" cy="48462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5" name="Google Shape;115;p1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6" name="Google Shape;116;p1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8" name="Shape 118"/>
        <p:cNvGrpSpPr/>
        <p:nvPr/>
      </p:nvGrpSpPr>
      <p:grpSpPr>
        <a:xfrm>
          <a:off x="0" y="0"/>
          <a:ext cx="0" cy="0"/>
          <a:chOff x="0" y="0"/>
          <a:chExt cx="0" cy="0"/>
        </a:xfrm>
      </p:grpSpPr>
      <p:sp>
        <p:nvSpPr>
          <p:cNvPr id="119" name="Google Shape;119;p18"/>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accent1"/>
              </a:buClr>
              <a:buSzPts val="1400"/>
              <a:buFont typeface="Calibri"/>
              <a:buNone/>
              <a:defRPr b="0" i="0" sz="4400" u="none" cap="none" strike="noStrike">
                <a:solidFill>
                  <a:schemeClr val="accent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0" name="Google Shape;120;p1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1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2" name="Google Shape;122;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showMasterSp="0">
  <p:cSld name="Custom Layout">
    <p:spTree>
      <p:nvGrpSpPr>
        <p:cNvPr id="123" name="Shape 123"/>
        <p:cNvGrpSpPr/>
        <p:nvPr/>
      </p:nvGrpSpPr>
      <p:grpSpPr>
        <a:xfrm>
          <a:off x="0" y="0"/>
          <a:ext cx="0" cy="0"/>
          <a:chOff x="0" y="0"/>
          <a:chExt cx="0" cy="0"/>
        </a:xfrm>
      </p:grpSpPr>
      <p:pic>
        <p:nvPicPr>
          <p:cNvPr id="124" name="Google Shape;124;p19"/>
          <p:cNvPicPr preferRelativeResize="0"/>
          <p:nvPr/>
        </p:nvPicPr>
        <p:blipFill rotWithShape="1">
          <a:blip r:embed="rId2">
            <a:alphaModFix/>
          </a:blip>
          <a:srcRect b="0" l="0" r="0" t="0"/>
          <a:stretch/>
        </p:blipFill>
        <p:spPr>
          <a:xfrm>
            <a:off x="0" y="6781800"/>
            <a:ext cx="9144000" cy="87300"/>
          </a:xfrm>
          <a:prstGeom prst="rect">
            <a:avLst/>
          </a:prstGeom>
          <a:noFill/>
          <a:ln>
            <a:noFill/>
          </a:ln>
        </p:spPr>
      </p:pic>
      <p:pic>
        <p:nvPicPr>
          <p:cNvPr id="125" name="Google Shape;125;p19"/>
          <p:cNvPicPr preferRelativeResize="0"/>
          <p:nvPr/>
        </p:nvPicPr>
        <p:blipFill rotWithShape="1">
          <a:blip r:embed="rId3">
            <a:alphaModFix/>
          </a:blip>
          <a:srcRect b="0" l="0" r="0" t="0"/>
          <a:stretch/>
        </p:blipFill>
        <p:spPr>
          <a:xfrm>
            <a:off x="8153400" y="0"/>
            <a:ext cx="990600" cy="789000"/>
          </a:xfrm>
          <a:prstGeom prst="rect">
            <a:avLst/>
          </a:prstGeom>
          <a:noFill/>
          <a:ln>
            <a:noFill/>
          </a:ln>
        </p:spPr>
      </p:pic>
      <p:pic>
        <p:nvPicPr>
          <p:cNvPr id="126" name="Google Shape;126;p19"/>
          <p:cNvPicPr preferRelativeResize="0"/>
          <p:nvPr/>
        </p:nvPicPr>
        <p:blipFill rotWithShape="1">
          <a:blip r:embed="rId4">
            <a:alphaModFix/>
          </a:blip>
          <a:srcRect b="0" l="0" r="0" t="0"/>
          <a:stretch/>
        </p:blipFill>
        <p:spPr>
          <a:xfrm>
            <a:off x="8153400" y="831850"/>
            <a:ext cx="990600" cy="412800"/>
          </a:xfrm>
          <a:prstGeom prst="rect">
            <a:avLst/>
          </a:prstGeom>
          <a:noFill/>
          <a:ln>
            <a:noFill/>
          </a:ln>
        </p:spPr>
      </p:pic>
      <p:sp>
        <p:nvSpPr>
          <p:cNvPr id="127" name="Google Shape;127;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8" name="Google Shape;128;p19"/>
          <p:cNvPicPr preferRelativeResize="0"/>
          <p:nvPr/>
        </p:nvPicPr>
        <p:blipFill rotWithShape="1">
          <a:blip r:embed="rId3">
            <a:alphaModFix/>
          </a:blip>
          <a:srcRect b="0" l="0" r="0" t="0"/>
          <a:stretch/>
        </p:blipFill>
        <p:spPr>
          <a:xfrm>
            <a:off x="8153400" y="0"/>
            <a:ext cx="990600" cy="789000"/>
          </a:xfrm>
          <a:prstGeom prst="rect">
            <a:avLst/>
          </a:prstGeom>
          <a:noFill/>
          <a:ln>
            <a:noFill/>
          </a:ln>
        </p:spPr>
      </p:pic>
      <p:pic>
        <p:nvPicPr>
          <p:cNvPr id="129" name="Google Shape;129;p19"/>
          <p:cNvPicPr preferRelativeResize="0"/>
          <p:nvPr/>
        </p:nvPicPr>
        <p:blipFill rotWithShape="1">
          <a:blip r:embed="rId4">
            <a:alphaModFix/>
          </a:blip>
          <a:srcRect b="0" l="0" r="0" t="0"/>
          <a:stretch/>
        </p:blipFill>
        <p:spPr>
          <a:xfrm>
            <a:off x="8153400" y="831850"/>
            <a:ext cx="990600" cy="4128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0" name="Shape 130"/>
        <p:cNvGrpSpPr/>
        <p:nvPr/>
      </p:nvGrpSpPr>
      <p:grpSpPr>
        <a:xfrm>
          <a:off x="0" y="0"/>
          <a:ext cx="0" cy="0"/>
          <a:chOff x="0" y="0"/>
          <a:chExt cx="0" cy="0"/>
        </a:xfrm>
      </p:grpSpPr>
      <p:sp>
        <p:nvSpPr>
          <p:cNvPr id="131" name="Google Shape;131;p20"/>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2" name="Google Shape;132;p20"/>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33" name="Google Shape;133;p20"/>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34" name="Google Shape;134;p20"/>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35" name="Google Shape;135;p20"/>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36" name="Google Shape;136;p2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 name="Google Shape;137;p2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9" name="Shape 139"/>
        <p:cNvGrpSpPr/>
        <p:nvPr/>
      </p:nvGrpSpPr>
      <p:grpSpPr>
        <a:xfrm>
          <a:off x="0" y="0"/>
          <a:ext cx="0" cy="0"/>
          <a:chOff x="0" y="0"/>
          <a:chExt cx="0" cy="0"/>
        </a:xfrm>
      </p:grpSpPr>
      <p:sp>
        <p:nvSpPr>
          <p:cNvPr id="140" name="Google Shape;140;p21"/>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1" name="Google Shape;141;p21"/>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32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2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2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142" name="Google Shape;142;p2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3" name="Google Shape;143;p2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accent1"/>
              </a:buClr>
              <a:buSzPts val="1400"/>
              <a:buFont typeface="Calibri"/>
              <a:buNone/>
              <a:defRPr b="0" i="0" sz="44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Google Shape;25;p3"/>
          <p:cNvSpPr txBox="1"/>
          <p:nvPr>
            <p:ph idx="1" type="body"/>
          </p:nvPr>
        </p:nvSpPr>
        <p:spPr>
          <a:xfrm>
            <a:off x="457200" y="1600199"/>
            <a:ext cx="8229600" cy="484632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 name="Google Shape;26;p3"/>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7" name="Google Shape;147;p22"/>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 name="Google Shape;148;p22"/>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 name="Google Shape;149;p2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0" name="Google Shape;150;p2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2" name="Shape 152"/>
        <p:cNvGrpSpPr/>
        <p:nvPr/>
      </p:nvGrpSpPr>
      <p:grpSpPr>
        <a:xfrm>
          <a:off x="0" y="0"/>
          <a:ext cx="0" cy="0"/>
          <a:chOff x="0" y="0"/>
          <a:chExt cx="0" cy="0"/>
        </a:xfrm>
      </p:grpSpPr>
      <p:sp>
        <p:nvSpPr>
          <p:cNvPr id="153" name="Google Shape;153;p2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2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5" name="Google Shape;155;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6" name="Shape 156"/>
        <p:cNvGrpSpPr/>
        <p:nvPr/>
      </p:nvGrpSpPr>
      <p:grpSpPr>
        <a:xfrm>
          <a:off x="0" y="0"/>
          <a:ext cx="0" cy="0"/>
          <a:chOff x="0" y="0"/>
          <a:chExt cx="0" cy="0"/>
        </a:xfrm>
      </p:grpSpPr>
      <p:sp>
        <p:nvSpPr>
          <p:cNvPr id="157" name="Google Shape;157;p24"/>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8" name="Google Shape;158;p24"/>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9" name="Google Shape;159;p24"/>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160" name="Google Shape;160;p24"/>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1" name="Google Shape;161;p2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2" name="Google Shape;162;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63" name="Shape 163"/>
        <p:cNvGrpSpPr/>
        <p:nvPr/>
      </p:nvGrpSpPr>
      <p:grpSpPr>
        <a:xfrm>
          <a:off x="0" y="0"/>
          <a:ext cx="0" cy="0"/>
          <a:chOff x="0" y="0"/>
          <a:chExt cx="0" cy="0"/>
        </a:xfrm>
      </p:grpSpPr>
      <p:sp>
        <p:nvSpPr>
          <p:cNvPr id="164" name="Google Shape;164;p25"/>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5" name="Google Shape;165;p25"/>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66" name="Google Shape;166;p25"/>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167" name="Google Shape;167;p2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8" name="Google Shape;168;p2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70" name="Shape 170"/>
        <p:cNvGrpSpPr/>
        <p:nvPr/>
      </p:nvGrpSpPr>
      <p:grpSpPr>
        <a:xfrm>
          <a:off x="0" y="0"/>
          <a:ext cx="0" cy="0"/>
          <a:chOff x="0" y="0"/>
          <a:chExt cx="0" cy="0"/>
        </a:xfrm>
      </p:grpSpPr>
      <p:sp>
        <p:nvSpPr>
          <p:cNvPr id="171" name="Google Shape;171;p2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2" name="Google Shape;172;p26"/>
          <p:cNvSpPr txBox="1"/>
          <p:nvPr>
            <p:ph idx="1" type="body"/>
          </p:nvPr>
        </p:nvSpPr>
        <p:spPr>
          <a:xfrm rot="5400000">
            <a:off x="2308950" y="-251550"/>
            <a:ext cx="4526100"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Google Shape;173;p2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4" name="Google Shape;174;p2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5" name="Google Shape;175;p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76" name="Shape 176"/>
        <p:cNvGrpSpPr/>
        <p:nvPr/>
      </p:nvGrpSpPr>
      <p:grpSpPr>
        <a:xfrm>
          <a:off x="0" y="0"/>
          <a:ext cx="0" cy="0"/>
          <a:chOff x="0" y="0"/>
          <a:chExt cx="0" cy="0"/>
        </a:xfrm>
      </p:grpSpPr>
      <p:sp>
        <p:nvSpPr>
          <p:cNvPr id="177" name="Google Shape;177;p27"/>
          <p:cNvSpPr txBox="1"/>
          <p:nvPr>
            <p:ph type="title"/>
          </p:nvPr>
        </p:nvSpPr>
        <p:spPr>
          <a:xfrm rot="5400000">
            <a:off x="4732350" y="2171688"/>
            <a:ext cx="5851500"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8" name="Google Shape;178;p27"/>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9" name="Google Shape;179;p2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Google Shape;180;p2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1" name="Google Shape;181;p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showMasterSp="0">
  <p:cSld name="1_Custom Layout">
    <p:spTree>
      <p:nvGrpSpPr>
        <p:cNvPr id="182" name="Shape 182"/>
        <p:cNvGrpSpPr/>
        <p:nvPr/>
      </p:nvGrpSpPr>
      <p:grpSpPr>
        <a:xfrm>
          <a:off x="0" y="0"/>
          <a:ext cx="0" cy="0"/>
          <a:chOff x="0" y="0"/>
          <a:chExt cx="0" cy="0"/>
        </a:xfrm>
      </p:grpSpPr>
      <p:pic>
        <p:nvPicPr>
          <p:cNvPr id="183" name="Google Shape;183;p28"/>
          <p:cNvPicPr preferRelativeResize="0"/>
          <p:nvPr/>
        </p:nvPicPr>
        <p:blipFill rotWithShape="1">
          <a:blip r:embed="rId2">
            <a:alphaModFix/>
          </a:blip>
          <a:srcRect b="0" l="0" r="0" t="0"/>
          <a:stretch/>
        </p:blipFill>
        <p:spPr>
          <a:xfrm>
            <a:off x="0" y="6781800"/>
            <a:ext cx="9144000" cy="87300"/>
          </a:xfrm>
          <a:prstGeom prst="rect">
            <a:avLst/>
          </a:prstGeom>
          <a:noFill/>
          <a:ln>
            <a:noFill/>
          </a:ln>
        </p:spPr>
      </p:pic>
      <p:pic>
        <p:nvPicPr>
          <p:cNvPr id="184" name="Google Shape;184;p28"/>
          <p:cNvPicPr preferRelativeResize="0"/>
          <p:nvPr/>
        </p:nvPicPr>
        <p:blipFill rotWithShape="1">
          <a:blip r:embed="rId3">
            <a:alphaModFix/>
          </a:blip>
          <a:srcRect b="0" l="0" r="0" t="0"/>
          <a:stretch/>
        </p:blipFill>
        <p:spPr>
          <a:xfrm>
            <a:off x="8153400" y="0"/>
            <a:ext cx="990600" cy="789000"/>
          </a:xfrm>
          <a:prstGeom prst="rect">
            <a:avLst/>
          </a:prstGeom>
          <a:noFill/>
          <a:ln>
            <a:noFill/>
          </a:ln>
        </p:spPr>
      </p:pic>
      <p:pic>
        <p:nvPicPr>
          <p:cNvPr id="185" name="Google Shape;185;p28"/>
          <p:cNvPicPr preferRelativeResize="0"/>
          <p:nvPr/>
        </p:nvPicPr>
        <p:blipFill rotWithShape="1">
          <a:blip r:embed="rId4">
            <a:alphaModFix/>
          </a:blip>
          <a:srcRect b="0" l="0" r="0" t="0"/>
          <a:stretch/>
        </p:blipFill>
        <p:spPr>
          <a:xfrm>
            <a:off x="8153400" y="831850"/>
            <a:ext cx="990600" cy="412800"/>
          </a:xfrm>
          <a:prstGeom prst="rect">
            <a:avLst/>
          </a:prstGeom>
          <a:noFill/>
          <a:ln>
            <a:noFill/>
          </a:ln>
        </p:spPr>
      </p:pic>
      <p:sp>
        <p:nvSpPr>
          <p:cNvPr id="186" name="Google Shape;186;p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4"/>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accent1"/>
              </a:buClr>
              <a:buSzPts val="1400"/>
              <a:buFont typeface="Calibri"/>
              <a:buNone/>
              <a:defRPr b="0" i="0" sz="44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1" name="Google Shape;31;p4"/>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showMasterSp="0">
  <p:cSld name="Custom Layout">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0" l="0" r="0" t="0"/>
          <a:stretch/>
        </p:blipFill>
        <p:spPr>
          <a:xfrm>
            <a:off x="0" y="6781800"/>
            <a:ext cx="9144000" cy="87313"/>
          </a:xfrm>
          <a:prstGeom prst="rect">
            <a:avLst/>
          </a:prstGeom>
          <a:noFill/>
          <a:ln>
            <a:noFill/>
          </a:ln>
        </p:spPr>
      </p:pic>
      <p:pic>
        <p:nvPicPr>
          <p:cNvPr id="36" name="Google Shape;36;p5"/>
          <p:cNvPicPr preferRelativeResize="0"/>
          <p:nvPr/>
        </p:nvPicPr>
        <p:blipFill rotWithShape="1">
          <a:blip r:embed="rId3">
            <a:alphaModFix/>
          </a:blip>
          <a:srcRect b="0" l="0" r="0" t="0"/>
          <a:stretch/>
        </p:blipFill>
        <p:spPr>
          <a:xfrm>
            <a:off x="8153400" y="0"/>
            <a:ext cx="990600" cy="788988"/>
          </a:xfrm>
          <a:prstGeom prst="rect">
            <a:avLst/>
          </a:prstGeom>
          <a:noFill/>
          <a:ln>
            <a:noFill/>
          </a:ln>
        </p:spPr>
      </p:pic>
      <p:pic>
        <p:nvPicPr>
          <p:cNvPr id="37" name="Google Shape;37;p5"/>
          <p:cNvPicPr preferRelativeResize="0"/>
          <p:nvPr/>
        </p:nvPicPr>
        <p:blipFill rotWithShape="1">
          <a:blip r:embed="rId4">
            <a:alphaModFix/>
          </a:blip>
          <a:srcRect b="0" l="0" r="0" t="0"/>
          <a:stretch/>
        </p:blipFill>
        <p:spPr>
          <a:xfrm>
            <a:off x="8153400" y="831850"/>
            <a:ext cx="990600" cy="412750"/>
          </a:xfrm>
          <a:prstGeom prst="rect">
            <a:avLst/>
          </a:prstGeom>
          <a:noFill/>
          <a:ln>
            <a:noFill/>
          </a:ln>
        </p:spPr>
      </p:pic>
      <p:sp>
        <p:nvSpPr>
          <p:cNvPr id="38" name="Google Shape;38;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9" name="Google Shape;39;p5"/>
          <p:cNvPicPr preferRelativeResize="0"/>
          <p:nvPr/>
        </p:nvPicPr>
        <p:blipFill rotWithShape="1">
          <a:blip r:embed="rId5">
            <a:alphaModFix/>
          </a:blip>
          <a:srcRect b="0" l="0" r="0" t="0"/>
          <a:stretch/>
        </p:blipFill>
        <p:spPr>
          <a:xfrm>
            <a:off x="8153400" y="0"/>
            <a:ext cx="990600" cy="788988"/>
          </a:xfrm>
          <a:prstGeom prst="rect">
            <a:avLst/>
          </a:prstGeom>
          <a:noFill/>
          <a:ln>
            <a:noFill/>
          </a:ln>
        </p:spPr>
      </p:pic>
      <p:pic>
        <p:nvPicPr>
          <p:cNvPr id="40" name="Google Shape;40;p5"/>
          <p:cNvPicPr preferRelativeResize="0"/>
          <p:nvPr/>
        </p:nvPicPr>
        <p:blipFill rotWithShape="1">
          <a:blip r:embed="rId4">
            <a:alphaModFix/>
          </a:blip>
          <a:srcRect b="0" l="0" r="0" t="0"/>
          <a:stretch/>
        </p:blipFill>
        <p:spPr>
          <a:xfrm>
            <a:off x="8153400" y="831850"/>
            <a:ext cx="990600" cy="412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1" name="Shape 41"/>
        <p:cNvGrpSpPr/>
        <p:nvPr/>
      </p:nvGrpSpPr>
      <p:grpSpPr>
        <a:xfrm>
          <a:off x="0" y="0"/>
          <a:ext cx="0" cy="0"/>
          <a:chOff x="0" y="0"/>
          <a:chExt cx="0" cy="0"/>
        </a:xfrm>
      </p:grpSpPr>
      <p:sp>
        <p:nvSpPr>
          <p:cNvPr id="42" name="Google Shape;42;p6"/>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4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6"/>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32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2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2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44" name="Google Shape;44;p6"/>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7" name="Shape 47"/>
        <p:cNvGrpSpPr/>
        <p:nvPr/>
      </p:nvGrpSpPr>
      <p:grpSpPr>
        <a:xfrm>
          <a:off x="0" y="0"/>
          <a:ext cx="0" cy="0"/>
          <a:chOff x="0" y="0"/>
          <a:chExt cx="0" cy="0"/>
        </a:xfrm>
      </p:grpSpPr>
      <p:sp>
        <p:nvSpPr>
          <p:cNvPr id="48" name="Google Shape;48;p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9" name="Google Shape;49;p7"/>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7"/>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4" name="Shape 54"/>
        <p:cNvGrpSpPr/>
        <p:nvPr/>
      </p:nvGrpSpPr>
      <p:grpSpPr>
        <a:xfrm>
          <a:off x="0" y="0"/>
          <a:ext cx="0" cy="0"/>
          <a:chOff x="0" y="0"/>
          <a:chExt cx="0" cy="0"/>
        </a:xfrm>
      </p:grpSpPr>
      <p:sp>
        <p:nvSpPr>
          <p:cNvPr id="55" name="Google Shape;55;p8"/>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8"/>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57" name="Google Shape;57;p8"/>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8" name="Google Shape;58;p8"/>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59" name="Google Shape;59;p8"/>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60" name="Google Shape;60;p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8"/>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3" name="Shape 63"/>
        <p:cNvGrpSpPr/>
        <p:nvPr/>
      </p:nvGrpSpPr>
      <p:grpSpPr>
        <a:xfrm>
          <a:off x="0" y="0"/>
          <a:ext cx="0" cy="0"/>
          <a:chOff x="0" y="0"/>
          <a:chExt cx="0" cy="0"/>
        </a:xfrm>
      </p:grpSpPr>
      <p:sp>
        <p:nvSpPr>
          <p:cNvPr id="64" name="Google Shape;64;p9"/>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9" name="Google Shape;69;p10"/>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 name="Google Shape;70;p10"/>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71" name="Google Shape;71;p10"/>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0"/>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8" name="Shape 98"/>
        <p:cNvGrpSpPr/>
        <p:nvPr/>
      </p:nvGrpSpPr>
      <p:grpSpPr>
        <a:xfrm>
          <a:off x="0" y="0"/>
          <a:ext cx="0" cy="0"/>
          <a:chOff x="0" y="0"/>
          <a:chExt cx="0" cy="0"/>
        </a:xfrm>
      </p:grpSpPr>
      <p:sp>
        <p:nvSpPr>
          <p:cNvPr id="99" name="Google Shape;99;p15"/>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0" name="Google Shape;100;p15"/>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1" name="Google Shape;101;p1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1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jpg"/><Relationship Id="rId4" Type="http://schemas.openxmlformats.org/officeDocument/2006/relationships/image" Target="../media/image1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7.png"/><Relationship Id="rId13" Type="http://schemas.openxmlformats.org/officeDocument/2006/relationships/image" Target="../media/image33.png"/><Relationship Id="rId12"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5.png"/><Relationship Id="rId15" Type="http://schemas.openxmlformats.org/officeDocument/2006/relationships/image" Target="../media/image29.png"/><Relationship Id="rId14" Type="http://schemas.openxmlformats.org/officeDocument/2006/relationships/image" Target="../media/image28.png"/><Relationship Id="rId16"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37.png"/><Relationship Id="rId6" Type="http://schemas.openxmlformats.org/officeDocument/2006/relationships/image" Target="../media/image27.png"/><Relationship Id="rId7"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7.png"/><Relationship Id="rId6" Type="http://schemas.openxmlformats.org/officeDocument/2006/relationships/image" Target="../media/image20.png"/><Relationship Id="rId7"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ctrTitle"/>
          </p:nvPr>
        </p:nvSpPr>
        <p:spPr>
          <a:xfrm>
            <a:off x="0" y="2103120"/>
            <a:ext cx="9144000" cy="731520"/>
          </a:xfrm>
          <a:prstGeom prst="rect">
            <a:avLst/>
          </a:prstGeom>
          <a:noFill/>
          <a:ln>
            <a:noFill/>
          </a:ln>
        </p:spPr>
        <p:txBody>
          <a:bodyPr anchorCtr="0" anchor="t" bIns="45700" lIns="91425" spcFirstLastPara="1" rIns="91425" wrap="square" tIns="0">
            <a:noAutofit/>
          </a:bodyPr>
          <a:lstStyle/>
          <a:p>
            <a:pPr indent="0" lvl="0" marL="0" marR="0" rtl="0" algn="ctr">
              <a:spcBef>
                <a:spcPts val="0"/>
              </a:spcBef>
              <a:spcAft>
                <a:spcPts val="0"/>
              </a:spcAft>
              <a:buClr>
                <a:srgbClr val="FF0000"/>
              </a:buClr>
              <a:buFont typeface="Calibri"/>
              <a:buNone/>
            </a:pPr>
            <a:r>
              <a:rPr b="0" i="1" lang="en-US" sz="4400" u="none" cap="none" strike="noStrike">
                <a:solidFill>
                  <a:srgbClr val="FF0000"/>
                </a:solidFill>
                <a:latin typeface="Calibri"/>
                <a:ea typeface="Calibri"/>
                <a:cs typeface="Calibri"/>
                <a:sym typeface="Calibri"/>
              </a:rPr>
              <a:t>More MIPS, MIPS Functions</a:t>
            </a:r>
            <a:endParaRPr b="0" i="1" sz="4400" u="none" cap="none" strike="noStrike">
              <a:solidFill>
                <a:srgbClr val="FF0000"/>
              </a:solidFill>
              <a:latin typeface="Calibri"/>
              <a:ea typeface="Calibri"/>
              <a:cs typeface="Calibri"/>
              <a:sym typeface="Calibri"/>
            </a:endParaRPr>
          </a:p>
        </p:txBody>
      </p:sp>
      <p:sp>
        <p:nvSpPr>
          <p:cNvPr id="196" name="Google Shape;196;p29"/>
          <p:cNvSpPr txBox="1"/>
          <p:nvPr>
            <p:ph idx="1" type="subTitle"/>
          </p:nvPr>
        </p:nvSpPr>
        <p:spPr>
          <a:xfrm>
            <a:off x="0" y="2743200"/>
            <a:ext cx="9144000" cy="54864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888888"/>
              </a:buClr>
              <a:buFont typeface="Arial"/>
              <a:buNone/>
            </a:pPr>
            <a:r>
              <a:rPr b="0" i="0" lang="en-US" sz="3200" u="none" cap="none" strike="noStrike">
                <a:solidFill>
                  <a:srgbClr val="888888"/>
                </a:solidFill>
                <a:latin typeface="Calibri"/>
                <a:ea typeface="Calibri"/>
                <a:cs typeface="Calibri"/>
                <a:sym typeface="Calibri"/>
              </a:rPr>
              <a:t>Instructor: </a:t>
            </a:r>
            <a:r>
              <a:rPr lang="en-US"/>
              <a:t>Rebecca Herman</a:t>
            </a:r>
            <a:endParaRPr b="0" i="0" sz="3200" u="none" cap="none" strike="noStrike">
              <a:solidFill>
                <a:srgbClr val="888888"/>
              </a:solidFill>
              <a:latin typeface="Calibri"/>
              <a:ea typeface="Calibri"/>
              <a:cs typeface="Calibri"/>
              <a:sym typeface="Calibri"/>
            </a:endParaRPr>
          </a:p>
        </p:txBody>
      </p:sp>
      <p:pic>
        <p:nvPicPr>
          <p:cNvPr id="197" name="Google Shape;197;p29"/>
          <p:cNvPicPr preferRelativeResize="0"/>
          <p:nvPr/>
        </p:nvPicPr>
        <p:blipFill>
          <a:blip r:embed="rId3">
            <a:alphaModFix/>
          </a:blip>
          <a:stretch>
            <a:fillRect/>
          </a:stretch>
        </p:blipFill>
        <p:spPr>
          <a:xfrm>
            <a:off x="1371600" y="3291850"/>
            <a:ext cx="6333146" cy="3566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330" name="Google Shape;330;p38"/>
          <p:cNvSpPr txBox="1"/>
          <p:nvPr>
            <p:ph idx="1" type="body"/>
          </p:nvPr>
        </p:nvSpPr>
        <p:spPr>
          <a:xfrm>
            <a:off x="457200" y="1219199"/>
            <a:ext cx="8229600" cy="49377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Clr>
                <a:srgbClr val="A5A5A5"/>
              </a:buClr>
              <a:buSzPts val="3200"/>
              <a:buFont typeface="Arial"/>
              <a:buChar char="•"/>
            </a:pPr>
            <a:r>
              <a:rPr lang="en-US">
                <a:solidFill>
                  <a:srgbClr val="A5A5A5"/>
                </a:solidFill>
              </a:rPr>
              <a:t>More Memory Instructions</a:t>
            </a:r>
            <a:endParaRPr>
              <a:solidFill>
                <a:srgbClr val="A5A5A5"/>
              </a:solidFill>
            </a:endParaRPr>
          </a:p>
          <a:p>
            <a:pPr indent="-342900" lvl="0" marL="342900" marR="0" rtl="0" algn="l">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Inequalities</a:t>
            </a:r>
            <a:endParaRPr>
              <a:solidFill>
                <a:srgbClr val="FF0000"/>
              </a:solidFill>
            </a:endParaRPr>
          </a:p>
          <a:p>
            <a:pPr indent="-342900" lvl="0" marL="342900" rtl="0" algn="l">
              <a:spcBef>
                <a:spcPts val="640"/>
              </a:spcBef>
              <a:spcAft>
                <a:spcPts val="0"/>
              </a:spcAft>
              <a:buClr>
                <a:schemeClr val="dk1"/>
              </a:buClr>
              <a:buSzPts val="3200"/>
              <a:buFont typeface="Arial"/>
              <a:buChar char="•"/>
            </a:pPr>
            <a:r>
              <a:rPr lang="en-US"/>
              <a:t>Administrivia</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Pseudo-Instructions</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Implementing Functions in MIPS</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Function Calling Conventions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Remaining Registers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Memory Address Convention</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a:t>
            </a:r>
            <a:r>
              <a:rPr lang="en-US">
                <a:solidFill>
                  <a:srgbClr val="A5A5A5"/>
                </a:solidFill>
              </a:rPr>
              <a:t>Alternate </a:t>
            </a:r>
            <a:r>
              <a:rPr b="0" i="0" lang="en-US" sz="3200" u="none" cap="none" strike="noStrike">
                <a:solidFill>
                  <a:srgbClr val="A5A5A5"/>
                </a:solidFill>
                <a:latin typeface="Calibri"/>
                <a:ea typeface="Calibri"/>
                <a:cs typeface="Calibri"/>
                <a:sym typeface="Calibri"/>
              </a:rPr>
              <a:t>Register Convention Analogy</a:t>
            </a:r>
            <a:endParaRPr/>
          </a:p>
        </p:txBody>
      </p:sp>
      <p:sp>
        <p:nvSpPr>
          <p:cNvPr id="331" name="Google Shape;331;p3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32" name="Google Shape;332;p3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
        <p:nvSpPr>
          <p:cNvPr id="333" name="Google Shape;333;p3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9"/>
          <p:cNvSpPr txBox="1"/>
          <p:nvPr>
            <p:ph type="title"/>
          </p:nvPr>
        </p:nvSpPr>
        <p:spPr>
          <a:xfrm>
            <a:off x="457200" y="-301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Inequalities in MIPS</a:t>
            </a:r>
            <a:endParaRPr b="0" i="0" sz="4400" u="none" cap="none" strike="noStrike">
              <a:solidFill>
                <a:schemeClr val="accent1"/>
              </a:solidFill>
              <a:latin typeface="Calibri"/>
              <a:ea typeface="Calibri"/>
              <a:cs typeface="Calibri"/>
              <a:sym typeface="Calibri"/>
            </a:endParaRPr>
          </a:p>
        </p:txBody>
      </p:sp>
      <p:sp>
        <p:nvSpPr>
          <p:cNvPr id="342" name="Google Shape;342;p39"/>
          <p:cNvSpPr txBox="1"/>
          <p:nvPr>
            <p:ph idx="1" type="body"/>
          </p:nvPr>
        </p:nvSpPr>
        <p:spPr>
          <a:xfrm>
            <a:off x="457200" y="914400"/>
            <a:ext cx="8229600" cy="547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Set Less Than</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slt</a:t>
            </a:r>
            <a:r>
              <a:rPr b="0" i="0" lang="en-US" sz="3200" u="none" cap="none" strike="noStrike">
                <a:solidFill>
                  <a:schemeClr val="dk1"/>
                </a:solidFill>
                <a:latin typeface="Calibri"/>
                <a:ea typeface="Calibri"/>
                <a:cs typeface="Calibri"/>
                <a:sym typeface="Calibri"/>
              </a:rPr>
              <a:t>)</a:t>
            </a:r>
            <a:endParaRPr>
              <a:highlight>
                <a:srgbClr val="FF0000"/>
              </a:highlight>
            </a:endParaRPr>
          </a:p>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ourier New"/>
                <a:ea typeface="Courier New"/>
                <a:cs typeface="Courier New"/>
                <a:sym typeface="Courier New"/>
              </a:rPr>
              <a:t>slt dst,</a:t>
            </a:r>
            <a:r>
              <a:rPr lang="en-US">
                <a:latin typeface="Courier New"/>
                <a:ea typeface="Courier New"/>
                <a:cs typeface="Courier New"/>
                <a:sym typeface="Courier New"/>
              </a:rPr>
              <a:t>reg</a:t>
            </a:r>
            <a:r>
              <a:rPr b="0" i="0" lang="en-US" sz="2800" u="none" cap="none" strike="noStrike">
                <a:solidFill>
                  <a:schemeClr val="dk1"/>
                </a:solidFill>
                <a:latin typeface="Courier New"/>
                <a:ea typeface="Courier New"/>
                <a:cs typeface="Courier New"/>
                <a:sym typeface="Courier New"/>
              </a:rPr>
              <a:t>1,</a:t>
            </a:r>
            <a:r>
              <a:rPr lang="en-US">
                <a:latin typeface="Courier New"/>
                <a:ea typeface="Courier New"/>
                <a:cs typeface="Courier New"/>
                <a:sym typeface="Courier New"/>
              </a:rPr>
              <a:t>reg</a:t>
            </a:r>
            <a:r>
              <a:rPr b="0" i="0" lang="en-US" sz="2800" u="none" cap="none" strike="noStrike">
                <a:solidFill>
                  <a:schemeClr val="dk1"/>
                </a:solidFill>
                <a:latin typeface="Courier New"/>
                <a:ea typeface="Courier New"/>
                <a:cs typeface="Courier New"/>
                <a:sym typeface="Courier New"/>
              </a:rPr>
              <a:t>2</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if value in </a:t>
            </a:r>
            <a:r>
              <a:rPr b="0" i="0" lang="en-US" sz="2600" u="none" cap="none" strike="noStrike">
                <a:solidFill>
                  <a:schemeClr val="dk1"/>
                </a:solidFill>
                <a:latin typeface="Courier New"/>
                <a:ea typeface="Courier New"/>
                <a:cs typeface="Courier New"/>
                <a:sym typeface="Courier New"/>
              </a:rPr>
              <a:t>src1</a:t>
            </a:r>
            <a:r>
              <a:rPr b="0" i="0" lang="en-US" sz="2800" u="none" cap="none" strike="noStrike">
                <a:solidFill>
                  <a:schemeClr val="dk1"/>
                </a:solidFill>
                <a:latin typeface="Calibri"/>
                <a:ea typeface="Calibri"/>
                <a:cs typeface="Calibri"/>
                <a:sym typeface="Calibri"/>
              </a:rPr>
              <a:t> &lt; value in </a:t>
            </a:r>
            <a:r>
              <a:rPr b="0" i="0" lang="en-US" sz="2600" u="none" cap="none" strike="noStrike">
                <a:solidFill>
                  <a:schemeClr val="dk1"/>
                </a:solidFill>
                <a:latin typeface="Courier New"/>
                <a:ea typeface="Courier New"/>
                <a:cs typeface="Courier New"/>
                <a:sym typeface="Courier New"/>
              </a:rPr>
              <a:t>src2</a:t>
            </a:r>
            <a:r>
              <a:rPr lang="en-US"/>
              <a:t>, </a:t>
            </a:r>
            <a:r>
              <a:rPr lang="en-US" sz="2600">
                <a:latin typeface="Courier New"/>
                <a:ea typeface="Courier New"/>
                <a:cs typeface="Courier New"/>
                <a:sym typeface="Courier New"/>
              </a:rPr>
              <a:t>dst</a:t>
            </a:r>
            <a:r>
              <a:rPr lang="en-US"/>
              <a:t> = 1, else</a:t>
            </a:r>
            <a:r>
              <a:rPr b="0" i="0" lang="en-US" sz="2800" u="none" cap="none" strike="noStrike">
                <a:solidFill>
                  <a:schemeClr val="dk1"/>
                </a:solidFill>
                <a:latin typeface="Calibri"/>
                <a:ea typeface="Calibri"/>
                <a:cs typeface="Calibri"/>
                <a:sym typeface="Calibri"/>
              </a:rPr>
              <a:t> 0</a:t>
            </a:r>
            <a:endParaRPr/>
          </a:p>
          <a:p>
            <a:pPr indent="-342900" lvl="0" marL="342900" rtl="0" algn="l">
              <a:spcBef>
                <a:spcPts val="0"/>
              </a:spcBef>
              <a:spcAft>
                <a:spcPts val="0"/>
              </a:spcAft>
              <a:buClr>
                <a:srgbClr val="FF0000"/>
              </a:buClr>
              <a:buSzPts val="3200"/>
              <a:buFont typeface="Arial"/>
              <a:buChar char="•"/>
            </a:pPr>
            <a:r>
              <a:rPr lang="en-US">
                <a:solidFill>
                  <a:srgbClr val="FF0000"/>
                </a:solidFill>
              </a:rPr>
              <a:t>Set Less Than Immediate </a:t>
            </a:r>
            <a:r>
              <a:rPr lang="en-US"/>
              <a:t>(</a:t>
            </a:r>
            <a:r>
              <a:rPr lang="en-US" sz="3000">
                <a:latin typeface="Courier New"/>
                <a:ea typeface="Courier New"/>
                <a:cs typeface="Courier New"/>
                <a:sym typeface="Courier New"/>
              </a:rPr>
              <a:t>slti</a:t>
            </a:r>
            <a:r>
              <a:rPr lang="en-US"/>
              <a:t>)</a:t>
            </a:r>
            <a:endParaRPr/>
          </a:p>
          <a:p>
            <a:pPr indent="-285750" lvl="1" marL="742950" rtl="0" algn="l">
              <a:spcBef>
                <a:spcPts val="560"/>
              </a:spcBef>
              <a:spcAft>
                <a:spcPts val="0"/>
              </a:spcAft>
              <a:buClr>
                <a:schemeClr val="dk1"/>
              </a:buClr>
              <a:buSzPts val="2800"/>
              <a:buFont typeface="Arial"/>
              <a:buChar char="–"/>
            </a:pPr>
            <a:r>
              <a:rPr lang="en-US">
                <a:latin typeface="Courier New"/>
                <a:ea typeface="Courier New"/>
                <a:cs typeface="Courier New"/>
                <a:sym typeface="Courier New"/>
              </a:rPr>
              <a:t>slti dst,reg1,imm</a:t>
            </a:r>
            <a:endParaRPr>
              <a:latin typeface="Courier New"/>
              <a:ea typeface="Courier New"/>
              <a:cs typeface="Courier New"/>
              <a:sym typeface="Courier New"/>
            </a:endParaRPr>
          </a:p>
          <a:p>
            <a:pPr indent="-285750" lvl="1" marL="742950" rtl="0" algn="l">
              <a:spcBef>
                <a:spcPts val="0"/>
              </a:spcBef>
              <a:spcAft>
                <a:spcPts val="0"/>
              </a:spcAft>
              <a:buClr>
                <a:schemeClr val="dk1"/>
              </a:buClr>
              <a:buSzPts val="2800"/>
              <a:buFont typeface="Calibri"/>
              <a:buChar char="–"/>
            </a:pPr>
            <a:r>
              <a:rPr lang="en-US"/>
              <a:t>If value in </a:t>
            </a:r>
            <a:r>
              <a:rPr lang="en-US">
                <a:latin typeface="Courier New"/>
                <a:ea typeface="Courier New"/>
                <a:cs typeface="Courier New"/>
                <a:sym typeface="Courier New"/>
              </a:rPr>
              <a:t>reg1</a:t>
            </a:r>
            <a:r>
              <a:rPr lang="en-US"/>
              <a:t> &lt; </a:t>
            </a:r>
            <a:r>
              <a:rPr lang="en-US">
                <a:latin typeface="Courier New"/>
                <a:ea typeface="Courier New"/>
                <a:cs typeface="Courier New"/>
                <a:sym typeface="Courier New"/>
              </a:rPr>
              <a:t>imm</a:t>
            </a:r>
            <a:r>
              <a:rPr lang="en-US"/>
              <a:t>, </a:t>
            </a:r>
            <a:r>
              <a:rPr lang="en-US">
                <a:latin typeface="Courier New"/>
                <a:ea typeface="Courier New"/>
                <a:cs typeface="Courier New"/>
                <a:sym typeface="Courier New"/>
              </a:rPr>
              <a:t>dst</a:t>
            </a:r>
            <a:r>
              <a:rPr lang="en-US"/>
              <a:t> = 1, else 0</a:t>
            </a:r>
            <a:endParaRPr/>
          </a:p>
          <a:p>
            <a:pPr indent="0" lvl="0" marL="0" marR="0" rtl="0" algn="l">
              <a:spcBef>
                <a:spcPts val="1800"/>
              </a:spcBef>
              <a:spcAft>
                <a:spcPts val="0"/>
              </a:spcAft>
              <a:buNone/>
            </a:pPr>
            <a:r>
              <a:t/>
            </a:r>
            <a:endParaRPr sz="3000">
              <a:latin typeface="Courier New"/>
              <a:ea typeface="Courier New"/>
              <a:cs typeface="Courier New"/>
              <a:sym typeface="Courier New"/>
            </a:endParaRPr>
          </a:p>
          <a:p>
            <a:pPr indent="-342900" lvl="0" marL="342900" marR="0" rtl="0" algn="l">
              <a:lnSpc>
                <a:spcPct val="100000"/>
              </a:lnSpc>
              <a:spcBef>
                <a:spcPts val="0"/>
              </a:spcBef>
              <a:spcAft>
                <a:spcPts val="0"/>
              </a:spcAft>
              <a:buClr>
                <a:schemeClr val="dk1"/>
              </a:buClr>
              <a:buSzPts val="3200"/>
              <a:buFont typeface="Arial"/>
              <a:buChar char="•"/>
            </a:pPr>
            <a:r>
              <a:rPr lang="en-US"/>
              <a:t>What if we want to compare unsigned numbers?</a:t>
            </a:r>
            <a:endParaRPr sz="3000">
              <a:latin typeface="Courier New"/>
              <a:ea typeface="Courier New"/>
              <a:cs typeface="Courier New"/>
              <a:sym typeface="Courier New"/>
            </a:endParaRPr>
          </a:p>
        </p:txBody>
      </p:sp>
      <p:sp>
        <p:nvSpPr>
          <p:cNvPr id="343" name="Google Shape;34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44" name="Google Shape;344;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
        <p:nvSpPr>
          <p:cNvPr id="345" name="Google Shape;345;p3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457200" y="-1825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Unsigned Inequalities</a:t>
            </a:r>
            <a:endParaRPr b="0" i="0" sz="4400" u="none" cap="none" strike="noStrike">
              <a:solidFill>
                <a:schemeClr val="accent1"/>
              </a:solidFill>
              <a:latin typeface="Calibri"/>
              <a:ea typeface="Calibri"/>
              <a:cs typeface="Calibri"/>
              <a:sym typeface="Calibri"/>
            </a:endParaRPr>
          </a:p>
        </p:txBody>
      </p:sp>
      <p:sp>
        <p:nvSpPr>
          <p:cNvPr id="351" name="Google Shape;351;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52" name="Google Shape;352;p40"/>
          <p:cNvSpPr txBox="1"/>
          <p:nvPr/>
        </p:nvSpPr>
        <p:spPr>
          <a:xfrm>
            <a:off x="4925300" y="4921825"/>
            <a:ext cx="3761400" cy="14739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Clr>
                <a:schemeClr val="dk1"/>
              </a:buClr>
              <a:buFont typeface="Arial"/>
              <a:buNone/>
            </a:pPr>
            <a:r>
              <a:rPr lang="en-US" sz="2800">
                <a:solidFill>
                  <a:schemeClr val="dk1"/>
                </a:solidFill>
                <a:latin typeface="Courier New"/>
                <a:ea typeface="Courier New"/>
                <a:cs typeface="Courier New"/>
                <a:sym typeface="Courier New"/>
              </a:rPr>
              <a:t># $s0=0xFFFFFFFF</a:t>
            </a:r>
            <a:endParaRPr sz="2800">
              <a:solidFill>
                <a:schemeClr val="dk1"/>
              </a:solidFill>
              <a:latin typeface="Courier New"/>
              <a:ea typeface="Courier New"/>
              <a:cs typeface="Courier New"/>
              <a:sym typeface="Courier New"/>
            </a:endParaRPr>
          </a:p>
          <a:p>
            <a:pPr indent="0" lvl="0" marL="0" marR="0" rtl="0" algn="l">
              <a:lnSpc>
                <a:spcPct val="110000"/>
              </a:lnSpc>
              <a:spcBef>
                <a:spcPts val="0"/>
              </a:spcBef>
              <a:spcAft>
                <a:spcPts val="0"/>
              </a:spcAft>
              <a:buNone/>
            </a:pPr>
            <a:r>
              <a:rPr lang="en-US" sz="2800">
                <a:solidFill>
                  <a:schemeClr val="dk1"/>
                </a:solidFill>
                <a:latin typeface="Courier New"/>
                <a:ea typeface="Courier New"/>
                <a:cs typeface="Courier New"/>
                <a:sym typeface="Courier New"/>
              </a:rPr>
              <a:t># $t0=1</a:t>
            </a:r>
            <a:r>
              <a:rPr lang="en-US" sz="2800">
                <a:solidFill>
                  <a:schemeClr val="dk1"/>
                </a:solidFill>
                <a:latin typeface="Calibri"/>
                <a:ea typeface="Calibri"/>
                <a:cs typeface="Calibri"/>
                <a:sym typeface="Calibri"/>
              </a:rPr>
              <a:t> (-1 &lt; 1)</a:t>
            </a:r>
            <a:endParaRPr>
              <a:latin typeface="Calibri"/>
              <a:ea typeface="Calibri"/>
              <a:cs typeface="Calibri"/>
              <a:sym typeface="Calibri"/>
            </a:endParaRPr>
          </a:p>
          <a:p>
            <a:pPr indent="0" lvl="0" marL="0" marR="0" rtl="0" algn="l">
              <a:lnSpc>
                <a:spcPct val="110000"/>
              </a:lnSpc>
              <a:spcBef>
                <a:spcPts val="0"/>
              </a:spcBef>
              <a:spcAft>
                <a:spcPts val="0"/>
              </a:spcAft>
              <a:buNone/>
            </a:pPr>
            <a:r>
              <a:rPr lang="en-US" sz="2800">
                <a:solidFill>
                  <a:schemeClr val="dk1"/>
                </a:solidFill>
                <a:latin typeface="Courier New"/>
                <a:ea typeface="Courier New"/>
                <a:cs typeface="Courier New"/>
                <a:sym typeface="Courier New"/>
              </a:rPr>
              <a:t># $t1=0</a:t>
            </a:r>
            <a:r>
              <a:rPr lang="en-US" sz="2800">
                <a:solidFill>
                  <a:schemeClr val="dk1"/>
                </a:solidFill>
                <a:latin typeface="Calibri"/>
                <a:ea typeface="Calibri"/>
                <a:cs typeface="Calibri"/>
                <a:sym typeface="Calibri"/>
              </a:rPr>
              <a:t> (2</a:t>
            </a:r>
            <a:r>
              <a:rPr baseline="30000" lang="en-US" sz="2800">
                <a:solidFill>
                  <a:schemeClr val="dk1"/>
                </a:solidFill>
                <a:latin typeface="Calibri"/>
                <a:ea typeface="Calibri"/>
                <a:cs typeface="Calibri"/>
                <a:sym typeface="Calibri"/>
              </a:rPr>
              <a:t>32</a:t>
            </a:r>
            <a:r>
              <a:rPr lang="en-US" sz="2800">
                <a:solidFill>
                  <a:schemeClr val="dk1"/>
                </a:solidFill>
                <a:latin typeface="Calibri"/>
                <a:ea typeface="Calibri"/>
                <a:cs typeface="Calibri"/>
                <a:sym typeface="Calibri"/>
              </a:rPr>
              <a:t>-1 &gt;&gt;&gt; 1)</a:t>
            </a:r>
            <a:endParaRPr sz="2800">
              <a:solidFill>
                <a:schemeClr val="dk1"/>
              </a:solidFill>
              <a:latin typeface="Calibri"/>
              <a:ea typeface="Calibri"/>
              <a:cs typeface="Calibri"/>
              <a:sym typeface="Calibri"/>
            </a:endParaRPr>
          </a:p>
        </p:txBody>
      </p:sp>
      <p:sp>
        <p:nvSpPr>
          <p:cNvPr id="353" name="Google Shape;353;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grpSp>
        <p:nvGrpSpPr>
          <p:cNvPr id="354" name="Google Shape;354;p40"/>
          <p:cNvGrpSpPr/>
          <p:nvPr/>
        </p:nvGrpSpPr>
        <p:grpSpPr>
          <a:xfrm>
            <a:off x="193025" y="3166514"/>
            <a:ext cx="2660375" cy="1367311"/>
            <a:chOff x="193025" y="3014114"/>
            <a:chExt cx="2660375" cy="1367311"/>
          </a:xfrm>
        </p:grpSpPr>
        <p:pic>
          <p:nvPicPr>
            <p:cNvPr descr="Screen Shot 2017-06-26 at 2.29.06 AM.png" id="355" name="Google Shape;355;p40"/>
            <p:cNvPicPr preferRelativeResize="0"/>
            <p:nvPr/>
          </p:nvPicPr>
          <p:blipFill rotWithShape="1">
            <a:blip r:embed="rId3">
              <a:alphaModFix/>
            </a:blip>
            <a:srcRect b="0" l="0" r="2286" t="0"/>
            <a:stretch/>
          </p:blipFill>
          <p:spPr>
            <a:xfrm>
              <a:off x="1445097" y="3014114"/>
              <a:ext cx="1333674" cy="1300019"/>
            </a:xfrm>
            <a:prstGeom prst="rect">
              <a:avLst/>
            </a:prstGeom>
            <a:noFill/>
            <a:ln>
              <a:noFill/>
            </a:ln>
          </p:spPr>
        </p:pic>
        <p:pic>
          <p:nvPicPr>
            <p:cNvPr id="356" name="Google Shape;356;p40"/>
            <p:cNvPicPr preferRelativeResize="0"/>
            <p:nvPr/>
          </p:nvPicPr>
          <p:blipFill rotWithShape="1">
            <a:blip r:embed="rId4">
              <a:alphaModFix/>
            </a:blip>
            <a:srcRect b="7518" l="0" r="0" t="0"/>
            <a:stretch/>
          </p:blipFill>
          <p:spPr>
            <a:xfrm>
              <a:off x="193025" y="3081426"/>
              <a:ext cx="1301451" cy="1299999"/>
            </a:xfrm>
            <a:prstGeom prst="rect">
              <a:avLst/>
            </a:prstGeom>
            <a:noFill/>
            <a:ln>
              <a:noFill/>
            </a:ln>
          </p:spPr>
        </p:pic>
        <p:sp>
          <p:nvSpPr>
            <p:cNvPr id="357" name="Google Shape;357;p40"/>
            <p:cNvSpPr/>
            <p:nvPr/>
          </p:nvSpPr>
          <p:spPr>
            <a:xfrm>
              <a:off x="194500" y="3048200"/>
              <a:ext cx="2658900" cy="1299900"/>
            </a:xfrm>
            <a:prstGeom prst="rect">
              <a:avLst/>
            </a:prstGeom>
            <a:solidFill>
              <a:srgbClr val="00FF00">
                <a:alpha val="32310"/>
              </a:srgbClr>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8" name="Google Shape;358;p40"/>
          <p:cNvCxnSpPr/>
          <p:nvPr/>
        </p:nvCxnSpPr>
        <p:spPr>
          <a:xfrm flipH="1" rot="10800000">
            <a:off x="709725" y="2765950"/>
            <a:ext cx="6862500" cy="877800"/>
          </a:xfrm>
          <a:prstGeom prst="straightConnector1">
            <a:avLst/>
          </a:prstGeom>
          <a:noFill/>
          <a:ln cap="flat" cmpd="sng" w="38100">
            <a:solidFill>
              <a:srgbClr val="FF0000"/>
            </a:solidFill>
            <a:prstDash val="solid"/>
            <a:round/>
            <a:headEnd len="med" w="med" type="none"/>
            <a:tailEnd len="med" w="med" type="none"/>
          </a:ln>
        </p:spPr>
      </p:cxnSp>
      <p:grpSp>
        <p:nvGrpSpPr>
          <p:cNvPr id="359" name="Google Shape;359;p40"/>
          <p:cNvGrpSpPr/>
          <p:nvPr/>
        </p:nvGrpSpPr>
        <p:grpSpPr>
          <a:xfrm>
            <a:off x="3114675" y="2762250"/>
            <a:ext cx="4448025" cy="1028700"/>
            <a:chOff x="3114675" y="2762250"/>
            <a:chExt cx="4448025" cy="1028700"/>
          </a:xfrm>
        </p:grpSpPr>
        <p:pic>
          <p:nvPicPr>
            <p:cNvPr id="360" name="Google Shape;360;p40"/>
            <p:cNvPicPr preferRelativeResize="0"/>
            <p:nvPr/>
          </p:nvPicPr>
          <p:blipFill>
            <a:blip r:embed="rId5">
              <a:alphaModFix/>
            </a:blip>
            <a:stretch>
              <a:fillRect/>
            </a:stretch>
          </p:blipFill>
          <p:spPr>
            <a:xfrm>
              <a:off x="3114675" y="2762250"/>
              <a:ext cx="4438650" cy="1028700"/>
            </a:xfrm>
            <a:prstGeom prst="rect">
              <a:avLst/>
            </a:prstGeom>
            <a:noFill/>
            <a:ln>
              <a:noFill/>
            </a:ln>
          </p:spPr>
        </p:pic>
        <p:sp>
          <p:nvSpPr>
            <p:cNvPr id="361" name="Google Shape;361;p40"/>
            <p:cNvSpPr/>
            <p:nvPr/>
          </p:nvSpPr>
          <p:spPr>
            <a:xfrm>
              <a:off x="3124200" y="2762250"/>
              <a:ext cx="4438500" cy="1028700"/>
            </a:xfrm>
            <a:prstGeom prst="rect">
              <a:avLst/>
            </a:prstGeom>
            <a:solidFill>
              <a:srgbClr val="00FF00">
                <a:alpha val="3231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40"/>
          <p:cNvSpPr/>
          <p:nvPr/>
        </p:nvSpPr>
        <p:spPr>
          <a:xfrm>
            <a:off x="234275" y="3636200"/>
            <a:ext cx="562500" cy="21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40"/>
          <p:cNvCxnSpPr/>
          <p:nvPr/>
        </p:nvCxnSpPr>
        <p:spPr>
          <a:xfrm flipH="1" rot="10800000">
            <a:off x="252525" y="2765950"/>
            <a:ext cx="2864700" cy="877800"/>
          </a:xfrm>
          <a:prstGeom prst="straightConnector1">
            <a:avLst/>
          </a:prstGeom>
          <a:noFill/>
          <a:ln cap="flat" cmpd="sng" w="38100">
            <a:solidFill>
              <a:srgbClr val="FF0000"/>
            </a:solidFill>
            <a:prstDash val="solid"/>
            <a:round/>
            <a:headEnd len="med" w="med" type="none"/>
            <a:tailEnd len="med" w="med" type="none"/>
          </a:ln>
        </p:spPr>
      </p:cxnSp>
      <p:cxnSp>
        <p:nvCxnSpPr>
          <p:cNvPr id="364" name="Google Shape;364;p40"/>
          <p:cNvCxnSpPr/>
          <p:nvPr/>
        </p:nvCxnSpPr>
        <p:spPr>
          <a:xfrm flipH="1" rot="10800000">
            <a:off x="785925" y="3785950"/>
            <a:ext cx="6786300" cy="86400"/>
          </a:xfrm>
          <a:prstGeom prst="straightConnector1">
            <a:avLst/>
          </a:prstGeom>
          <a:noFill/>
          <a:ln cap="flat" cmpd="sng" w="38100">
            <a:solidFill>
              <a:srgbClr val="FF0000"/>
            </a:solidFill>
            <a:prstDash val="solid"/>
            <a:round/>
            <a:headEnd len="med" w="med" type="none"/>
            <a:tailEnd len="med" w="med" type="none"/>
          </a:ln>
        </p:spPr>
      </p:cxnSp>
      <p:cxnSp>
        <p:nvCxnSpPr>
          <p:cNvPr id="365" name="Google Shape;365;p40"/>
          <p:cNvCxnSpPr/>
          <p:nvPr/>
        </p:nvCxnSpPr>
        <p:spPr>
          <a:xfrm flipH="1" rot="10800000">
            <a:off x="252525" y="3774850"/>
            <a:ext cx="2876100" cy="97500"/>
          </a:xfrm>
          <a:prstGeom prst="straightConnector1">
            <a:avLst/>
          </a:prstGeom>
          <a:noFill/>
          <a:ln cap="flat" cmpd="sng" w="38100">
            <a:solidFill>
              <a:srgbClr val="FF0000"/>
            </a:solidFill>
            <a:prstDash val="solid"/>
            <a:round/>
            <a:headEnd len="med" w="med" type="none"/>
            <a:tailEnd len="med" w="med" type="none"/>
          </a:ln>
        </p:spPr>
      </p:cxnSp>
      <p:sp>
        <p:nvSpPr>
          <p:cNvPr id="366" name="Google Shape;366;p40"/>
          <p:cNvSpPr/>
          <p:nvPr/>
        </p:nvSpPr>
        <p:spPr>
          <a:xfrm>
            <a:off x="386675" y="4203607"/>
            <a:ext cx="399300" cy="9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40"/>
          <p:cNvGrpSpPr/>
          <p:nvPr/>
        </p:nvGrpSpPr>
        <p:grpSpPr>
          <a:xfrm>
            <a:off x="385400" y="4199182"/>
            <a:ext cx="6733275" cy="419400"/>
            <a:chOff x="385400" y="4012775"/>
            <a:chExt cx="6733275" cy="419400"/>
          </a:xfrm>
        </p:grpSpPr>
        <p:cxnSp>
          <p:nvCxnSpPr>
            <p:cNvPr id="368" name="Google Shape;368;p40"/>
            <p:cNvCxnSpPr/>
            <p:nvPr/>
          </p:nvCxnSpPr>
          <p:spPr>
            <a:xfrm>
              <a:off x="759475" y="4012775"/>
              <a:ext cx="6359100" cy="141000"/>
            </a:xfrm>
            <a:prstGeom prst="straightConnector1">
              <a:avLst/>
            </a:prstGeom>
            <a:noFill/>
            <a:ln cap="flat" cmpd="sng" w="19050">
              <a:solidFill>
                <a:srgbClr val="FF0000"/>
              </a:solidFill>
              <a:prstDash val="solid"/>
              <a:round/>
              <a:headEnd len="med" w="med" type="none"/>
              <a:tailEnd len="med" w="med" type="none"/>
            </a:ln>
          </p:spPr>
        </p:cxnSp>
        <p:cxnSp>
          <p:nvCxnSpPr>
            <p:cNvPr id="369" name="Google Shape;369;p40"/>
            <p:cNvCxnSpPr/>
            <p:nvPr/>
          </p:nvCxnSpPr>
          <p:spPr>
            <a:xfrm>
              <a:off x="767675" y="4088975"/>
              <a:ext cx="6351000" cy="343200"/>
            </a:xfrm>
            <a:prstGeom prst="straightConnector1">
              <a:avLst/>
            </a:prstGeom>
            <a:noFill/>
            <a:ln cap="flat" cmpd="sng" w="19050">
              <a:solidFill>
                <a:srgbClr val="FF0000"/>
              </a:solidFill>
              <a:prstDash val="solid"/>
              <a:round/>
              <a:headEnd len="med" w="med" type="none"/>
              <a:tailEnd len="med" w="med" type="none"/>
            </a:ln>
          </p:spPr>
        </p:cxnSp>
        <p:pic>
          <p:nvPicPr>
            <p:cNvPr id="370" name="Google Shape;370;p40"/>
            <p:cNvPicPr preferRelativeResize="0"/>
            <p:nvPr/>
          </p:nvPicPr>
          <p:blipFill>
            <a:blip r:embed="rId6">
              <a:alphaModFix/>
            </a:blip>
            <a:stretch>
              <a:fillRect/>
            </a:stretch>
          </p:blipFill>
          <p:spPr>
            <a:xfrm>
              <a:off x="3557588" y="4129088"/>
              <a:ext cx="3552825" cy="276225"/>
            </a:xfrm>
            <a:prstGeom prst="rect">
              <a:avLst/>
            </a:prstGeom>
            <a:noFill/>
            <a:ln>
              <a:noFill/>
            </a:ln>
          </p:spPr>
        </p:pic>
        <p:sp>
          <p:nvSpPr>
            <p:cNvPr id="371" name="Google Shape;371;p40"/>
            <p:cNvSpPr/>
            <p:nvPr/>
          </p:nvSpPr>
          <p:spPr>
            <a:xfrm>
              <a:off x="3557600" y="4129100"/>
              <a:ext cx="3552900" cy="276300"/>
            </a:xfrm>
            <a:prstGeom prst="rect">
              <a:avLst/>
            </a:prstGeom>
            <a:solidFill>
              <a:srgbClr val="00FF00">
                <a:alpha val="3231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40"/>
            <p:cNvCxnSpPr/>
            <p:nvPr/>
          </p:nvCxnSpPr>
          <p:spPr>
            <a:xfrm>
              <a:off x="396750" y="4024125"/>
              <a:ext cx="3162600" cy="102000"/>
            </a:xfrm>
            <a:prstGeom prst="straightConnector1">
              <a:avLst/>
            </a:prstGeom>
            <a:noFill/>
            <a:ln cap="flat" cmpd="sng" w="19050">
              <a:solidFill>
                <a:srgbClr val="FF0000"/>
              </a:solidFill>
              <a:prstDash val="solid"/>
              <a:round/>
              <a:headEnd len="med" w="med" type="none"/>
              <a:tailEnd len="med" w="med" type="none"/>
            </a:ln>
          </p:spPr>
        </p:cxnSp>
        <p:cxnSp>
          <p:nvCxnSpPr>
            <p:cNvPr id="373" name="Google Shape;373;p40"/>
            <p:cNvCxnSpPr/>
            <p:nvPr/>
          </p:nvCxnSpPr>
          <p:spPr>
            <a:xfrm>
              <a:off x="385400" y="4103475"/>
              <a:ext cx="3185400" cy="294900"/>
            </a:xfrm>
            <a:prstGeom prst="straightConnector1">
              <a:avLst/>
            </a:prstGeom>
            <a:noFill/>
            <a:ln cap="flat" cmpd="sng" w="19050">
              <a:solidFill>
                <a:srgbClr val="FF0000"/>
              </a:solidFill>
              <a:prstDash val="solid"/>
              <a:round/>
              <a:headEnd len="med" w="med" type="none"/>
              <a:tailEnd len="med" w="med" type="none"/>
            </a:ln>
          </p:spPr>
        </p:cxnSp>
      </p:grpSp>
      <p:sp>
        <p:nvSpPr>
          <p:cNvPr id="374" name="Google Shape;374;p40"/>
          <p:cNvSpPr txBox="1"/>
          <p:nvPr>
            <p:ph idx="1" type="body"/>
          </p:nvPr>
        </p:nvSpPr>
        <p:spPr>
          <a:xfrm>
            <a:off x="457200" y="762000"/>
            <a:ext cx="8229600" cy="2004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lang="en-US"/>
              <a:t>Unsigned versions</a:t>
            </a:r>
            <a:r>
              <a:rPr b="0" i="0" lang="en-US" sz="3200" u="none" cap="none" strike="noStrike">
                <a:solidFill>
                  <a:schemeClr val="dk1"/>
                </a:solidFill>
                <a:latin typeface="Calibri"/>
                <a:ea typeface="Calibri"/>
                <a:cs typeface="Calibri"/>
                <a:sym typeface="Calibri"/>
              </a:rPr>
              <a:t> of </a:t>
            </a:r>
            <a:r>
              <a:rPr b="0" i="0" lang="en-US" sz="3000" u="none" cap="none" strike="noStrike">
                <a:solidFill>
                  <a:schemeClr val="dk1"/>
                </a:solidFill>
                <a:latin typeface="Courier New"/>
                <a:ea typeface="Courier New"/>
                <a:cs typeface="Courier New"/>
                <a:sym typeface="Courier New"/>
              </a:rPr>
              <a:t>slt(i)</a:t>
            </a:r>
            <a:r>
              <a:rPr b="0" i="0" lang="en-US" sz="3200" u="none" cap="none" strike="noStrike">
                <a:solidFill>
                  <a:schemeClr val="dk1"/>
                </a:solidFill>
                <a:latin typeface="Calibri"/>
                <a:ea typeface="Calibri"/>
                <a:cs typeface="Calibri"/>
                <a:sym typeface="Calibri"/>
              </a:rPr>
              <a:t>:</a:t>
            </a:r>
            <a:endParaRPr/>
          </a:p>
          <a:p>
            <a:pPr indent="-285750" lvl="1" marL="742950" marR="0" rtl="0" algn="l">
              <a:spcBef>
                <a:spcPts val="560"/>
              </a:spcBef>
              <a:spcAft>
                <a:spcPts val="0"/>
              </a:spcAft>
              <a:buClr>
                <a:srgbClr val="FF0000"/>
              </a:buClr>
              <a:buSzPts val="2800"/>
              <a:buFont typeface="Arial"/>
              <a:buChar char="–"/>
            </a:pPr>
            <a:r>
              <a:rPr b="0" i="0" lang="en-US" sz="2600" u="none" cap="none" strike="noStrike">
                <a:solidFill>
                  <a:srgbClr val="FF0000"/>
                </a:solidFill>
                <a:latin typeface="Courier New"/>
                <a:ea typeface="Courier New"/>
                <a:cs typeface="Courier New"/>
                <a:sym typeface="Courier New"/>
              </a:rPr>
              <a:t>sltu</a:t>
            </a:r>
            <a:r>
              <a:rPr b="0" i="0" lang="en-US" sz="2600" u="none" cap="none" strike="noStrike">
                <a:solidFill>
                  <a:schemeClr val="dk1"/>
                </a:solidFill>
                <a:latin typeface="Courier New"/>
                <a:ea typeface="Courier New"/>
                <a:cs typeface="Courier New"/>
                <a:sym typeface="Courier New"/>
              </a:rPr>
              <a:t>  dst,src1,src2</a:t>
            </a:r>
            <a:r>
              <a:rPr b="0" i="0" lang="en-US" sz="2800" u="none" cap="none" strike="noStrike">
                <a:solidFill>
                  <a:schemeClr val="dk1"/>
                </a:solidFill>
                <a:latin typeface="Calibri"/>
                <a:ea typeface="Calibri"/>
                <a:cs typeface="Calibri"/>
                <a:sym typeface="Calibri"/>
              </a:rPr>
              <a:t>: unsigned comparison</a:t>
            </a:r>
            <a:endParaRPr/>
          </a:p>
          <a:p>
            <a:pPr indent="-285750" lvl="1" marL="742950" marR="0" rtl="0" algn="l">
              <a:spcBef>
                <a:spcPts val="560"/>
              </a:spcBef>
              <a:spcAft>
                <a:spcPts val="0"/>
              </a:spcAft>
              <a:buClr>
                <a:srgbClr val="FF0000"/>
              </a:buClr>
              <a:buSzPts val="2800"/>
              <a:buFont typeface="Arial"/>
              <a:buChar char="–"/>
            </a:pPr>
            <a:r>
              <a:rPr b="0" i="0" lang="en-US" sz="2600" u="none" cap="none" strike="noStrike">
                <a:solidFill>
                  <a:srgbClr val="FF0000"/>
                </a:solidFill>
                <a:latin typeface="Courier New"/>
                <a:ea typeface="Courier New"/>
                <a:cs typeface="Courier New"/>
                <a:sym typeface="Courier New"/>
              </a:rPr>
              <a:t>sltiu</a:t>
            </a:r>
            <a:r>
              <a:rPr b="0" i="0" lang="en-US" sz="2600" u="none" cap="none" strike="noStrike">
                <a:solidFill>
                  <a:schemeClr val="dk1"/>
                </a:solidFill>
                <a:latin typeface="Courier New"/>
                <a:ea typeface="Courier New"/>
                <a:cs typeface="Courier New"/>
                <a:sym typeface="Courier New"/>
              </a:rPr>
              <a:t> dst,src,imm</a:t>
            </a:r>
            <a:r>
              <a:rPr b="0" i="0" lang="en-US" sz="2800" u="none" cap="none" strike="noStrike">
                <a:solidFill>
                  <a:schemeClr val="dk1"/>
                </a:solidFill>
                <a:latin typeface="Calibri"/>
                <a:ea typeface="Calibri"/>
                <a:cs typeface="Calibri"/>
                <a:sym typeface="Calibri"/>
              </a:rPr>
              <a:t>: unsigned comparison against constant</a:t>
            </a:r>
            <a:endParaRPr/>
          </a:p>
        </p:txBody>
      </p:sp>
      <p:sp>
        <p:nvSpPr>
          <p:cNvPr id="375" name="Google Shape;375;p40"/>
          <p:cNvSpPr txBox="1"/>
          <p:nvPr>
            <p:ph idx="1" type="body"/>
          </p:nvPr>
        </p:nvSpPr>
        <p:spPr>
          <a:xfrm>
            <a:off x="457200" y="4334675"/>
            <a:ext cx="4349100" cy="2004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Example:</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addi  $s0,$0,-1 </a:t>
            </a:r>
            <a:endParaRPr sz="2800">
              <a:latin typeface="Courier New"/>
              <a:ea typeface="Courier New"/>
              <a:cs typeface="Courier New"/>
              <a:sym typeface="Courier New"/>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slti  $t0,$s0,1</a:t>
            </a:r>
            <a:r>
              <a:rPr b="0" i="0" lang="en-US" sz="2800" u="none" cap="none" strike="noStrike">
                <a:solidFill>
                  <a:schemeClr val="lt1"/>
                </a:solidFill>
                <a:latin typeface="Courier New"/>
                <a:ea typeface="Courier New"/>
                <a:cs typeface="Courier New"/>
                <a:sym typeface="Courier New"/>
              </a:rPr>
              <a:t> </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sltiu $t1,$s0,1</a:t>
            </a:r>
            <a:r>
              <a:rPr b="0" i="0" lang="en-US" sz="2800" u="none" cap="none" strike="noStrike">
                <a:solidFill>
                  <a:schemeClr val="lt1"/>
                </a:solidFill>
                <a:latin typeface="Courier New"/>
                <a:ea typeface="Courier New"/>
                <a:cs typeface="Courier New"/>
                <a:sym typeface="Courier New"/>
              </a:rPr>
              <a:t> </a:t>
            </a:r>
            <a:endParaRPr/>
          </a:p>
        </p:txBody>
      </p:sp>
      <p:sp>
        <p:nvSpPr>
          <p:cNvPr id="376" name="Google Shape;376;p4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Aside:  MIPS Signed vs. Unsigned</a:t>
            </a:r>
            <a:endParaRPr b="0" i="0" sz="4400" u="none" cap="none" strike="noStrike">
              <a:solidFill>
                <a:schemeClr val="accent1"/>
              </a:solidFill>
              <a:latin typeface="Calibri"/>
              <a:ea typeface="Calibri"/>
              <a:cs typeface="Calibri"/>
              <a:sym typeface="Calibri"/>
            </a:endParaRPr>
          </a:p>
        </p:txBody>
      </p:sp>
      <p:sp>
        <p:nvSpPr>
          <p:cNvPr id="385" name="Google Shape;385;p41"/>
          <p:cNvSpPr txBox="1"/>
          <p:nvPr>
            <p:ph idx="1" type="body"/>
          </p:nvPr>
        </p:nvSpPr>
        <p:spPr>
          <a:xfrm>
            <a:off x="457200" y="1385192"/>
            <a:ext cx="8305800" cy="4845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MIPS terms “signed” and “unsigned” appear in 3 different contexts:</a:t>
            </a:r>
            <a:endParaRPr/>
          </a:p>
          <a:p>
            <a:pPr indent="-285750" lvl="1" marL="742950" marR="0" rtl="0" algn="l">
              <a:lnSpc>
                <a:spcPct val="90000"/>
              </a:lnSpc>
              <a:spcBef>
                <a:spcPts val="1200"/>
              </a:spcBef>
              <a:spcAft>
                <a:spcPts val="0"/>
              </a:spcAft>
              <a:buClr>
                <a:schemeClr val="accent4"/>
              </a:buClr>
              <a:buSzPts val="2590"/>
              <a:buFont typeface="Arial"/>
              <a:buChar char="–"/>
            </a:pPr>
            <a:r>
              <a:rPr b="0" i="0" lang="en-US" sz="2590" u="none" cap="none" strike="noStrike">
                <a:solidFill>
                  <a:schemeClr val="accent4"/>
                </a:solidFill>
                <a:latin typeface="Calibri"/>
                <a:ea typeface="Calibri"/>
                <a:cs typeface="Calibri"/>
                <a:sym typeface="Calibri"/>
              </a:rPr>
              <a:t>Signed</a:t>
            </a:r>
            <a:r>
              <a:rPr b="0" i="0" lang="en-US" sz="2590" u="none" cap="none" strike="noStrike">
                <a:solidFill>
                  <a:schemeClr val="dk1"/>
                </a:solidFill>
                <a:latin typeface="Calibri"/>
                <a:ea typeface="Calibri"/>
                <a:cs typeface="Calibri"/>
                <a:sym typeface="Calibri"/>
              </a:rPr>
              <a:t> vs. </a:t>
            </a:r>
            <a:r>
              <a:rPr b="0" i="0" lang="en-US" sz="2590" u="none" cap="none" strike="noStrike">
                <a:solidFill>
                  <a:schemeClr val="accent6"/>
                </a:solidFill>
                <a:latin typeface="Calibri"/>
                <a:ea typeface="Calibri"/>
                <a:cs typeface="Calibri"/>
                <a:sym typeface="Calibri"/>
              </a:rPr>
              <a:t>unsigned</a:t>
            </a:r>
            <a:r>
              <a:rPr b="0" i="0" lang="en-US" sz="2590" u="none" cap="none" strike="noStrike">
                <a:solidFill>
                  <a:schemeClr val="dk1"/>
                </a:solidFill>
                <a:latin typeface="Calibri"/>
                <a:ea typeface="Calibri"/>
                <a:cs typeface="Calibri"/>
                <a:sym typeface="Calibri"/>
              </a:rPr>
              <a:t> bit extension</a:t>
            </a:r>
            <a:endParaRPr/>
          </a:p>
          <a:p>
            <a:pPr indent="-228600" lvl="2" marL="1143000" marR="0" rtl="0" algn="l">
              <a:lnSpc>
                <a:spcPct val="90000"/>
              </a:lnSpc>
              <a:spcBef>
                <a:spcPts val="444"/>
              </a:spcBef>
              <a:spcAft>
                <a:spcPts val="0"/>
              </a:spcAft>
              <a:buClr>
                <a:schemeClr val="accent4"/>
              </a:buClr>
              <a:buSzPts val="2220"/>
              <a:buFont typeface="Arial"/>
              <a:buChar char="•"/>
            </a:pPr>
            <a:r>
              <a:rPr b="0" i="0" lang="en-US" sz="2220" u="none" cap="none" strike="noStrike">
                <a:solidFill>
                  <a:schemeClr val="accent4"/>
                </a:solidFill>
                <a:latin typeface="Courier New"/>
                <a:ea typeface="Courier New"/>
                <a:cs typeface="Courier New"/>
                <a:sym typeface="Courier New"/>
              </a:rPr>
              <a:t>lb,lh</a:t>
            </a:r>
            <a:endParaRPr b="0" i="0" sz="2220" u="none" cap="none" strike="noStrike">
              <a:solidFill>
                <a:schemeClr val="accent4"/>
              </a:solidFill>
              <a:latin typeface="Courier New"/>
              <a:ea typeface="Courier New"/>
              <a:cs typeface="Courier New"/>
              <a:sym typeface="Courier New"/>
            </a:endParaRPr>
          </a:p>
          <a:p>
            <a:pPr indent="-228600" lvl="2" marL="1143000" marR="0" rtl="0" algn="l">
              <a:lnSpc>
                <a:spcPct val="90000"/>
              </a:lnSpc>
              <a:spcBef>
                <a:spcPts val="444"/>
              </a:spcBef>
              <a:spcAft>
                <a:spcPts val="0"/>
              </a:spcAft>
              <a:buClr>
                <a:schemeClr val="accent6"/>
              </a:buClr>
              <a:buSzPts val="2220"/>
              <a:buFont typeface="Arial"/>
              <a:buChar char="•"/>
            </a:pPr>
            <a:r>
              <a:rPr b="0" i="0" lang="en-US" sz="2220" u="none" cap="none" strike="noStrike">
                <a:solidFill>
                  <a:schemeClr val="accent6"/>
                </a:solidFill>
                <a:latin typeface="Courier New"/>
                <a:ea typeface="Courier New"/>
                <a:cs typeface="Courier New"/>
                <a:sym typeface="Courier New"/>
              </a:rPr>
              <a:t>lbu,lhu</a:t>
            </a:r>
            <a:endParaRPr b="0" i="0" sz="2220" u="none" cap="none" strike="noStrike">
              <a:solidFill>
                <a:schemeClr val="accent6"/>
              </a:solidFill>
              <a:latin typeface="Courier New"/>
              <a:ea typeface="Courier New"/>
              <a:cs typeface="Courier New"/>
              <a:sym typeface="Courier New"/>
            </a:endParaRPr>
          </a:p>
          <a:p>
            <a:pPr indent="-285750" lvl="1" marL="742950" marR="0" rtl="0" algn="l">
              <a:lnSpc>
                <a:spcPct val="90000"/>
              </a:lnSpc>
              <a:spcBef>
                <a:spcPts val="1200"/>
              </a:spcBef>
              <a:spcAft>
                <a:spcPts val="0"/>
              </a:spcAft>
              <a:buClr>
                <a:schemeClr val="accent4"/>
              </a:buClr>
              <a:buSzPts val="2590"/>
              <a:buFont typeface="Arial"/>
              <a:buChar char="–"/>
            </a:pPr>
            <a:r>
              <a:rPr b="0" i="0" lang="en-US" sz="2590" u="none" cap="none" strike="noStrike">
                <a:solidFill>
                  <a:schemeClr val="accent4"/>
                </a:solidFill>
                <a:latin typeface="Calibri"/>
                <a:ea typeface="Calibri"/>
                <a:cs typeface="Calibri"/>
                <a:sym typeface="Calibri"/>
              </a:rPr>
              <a:t>Detect </a:t>
            </a:r>
            <a:r>
              <a:rPr b="0" i="0" lang="en-US" sz="2590" u="none" cap="none" strike="noStrike">
                <a:solidFill>
                  <a:schemeClr val="dk1"/>
                </a:solidFill>
                <a:latin typeface="Calibri"/>
                <a:ea typeface="Calibri"/>
                <a:cs typeface="Calibri"/>
                <a:sym typeface="Calibri"/>
              </a:rPr>
              <a:t>vs. </a:t>
            </a:r>
            <a:r>
              <a:rPr b="0" i="0" lang="en-US" sz="2590" u="none" cap="none" strike="noStrike">
                <a:solidFill>
                  <a:schemeClr val="accent6"/>
                </a:solidFill>
                <a:latin typeface="Calibri"/>
                <a:ea typeface="Calibri"/>
                <a:cs typeface="Calibri"/>
                <a:sym typeface="Calibri"/>
              </a:rPr>
              <a:t>don’t detect </a:t>
            </a:r>
            <a:r>
              <a:rPr b="0" i="0" lang="en-US" sz="2590" u="none" cap="none" strike="noStrike">
                <a:solidFill>
                  <a:schemeClr val="dk1"/>
                </a:solidFill>
                <a:latin typeface="Calibri"/>
                <a:ea typeface="Calibri"/>
                <a:cs typeface="Calibri"/>
                <a:sym typeface="Calibri"/>
              </a:rPr>
              <a:t>overflow </a:t>
            </a:r>
            <a:endParaRPr/>
          </a:p>
          <a:p>
            <a:pPr indent="-228600" lvl="2" marL="1143000" marR="0" rtl="0" algn="l">
              <a:lnSpc>
                <a:spcPct val="90000"/>
              </a:lnSpc>
              <a:spcBef>
                <a:spcPts val="444"/>
              </a:spcBef>
              <a:spcAft>
                <a:spcPts val="0"/>
              </a:spcAft>
              <a:buClr>
                <a:schemeClr val="accent4"/>
              </a:buClr>
              <a:buSzPts val="2220"/>
              <a:buFont typeface="Arial"/>
              <a:buChar char="•"/>
            </a:pPr>
            <a:r>
              <a:rPr b="0" i="0" lang="en-US" sz="2220" u="none" cap="none" strike="noStrike">
                <a:solidFill>
                  <a:schemeClr val="accent4"/>
                </a:solidFill>
                <a:latin typeface="Courier New"/>
                <a:ea typeface="Courier New"/>
                <a:cs typeface="Courier New"/>
                <a:sym typeface="Courier New"/>
              </a:rPr>
              <a:t>add, addi, sub, mult, div</a:t>
            </a:r>
            <a:endParaRPr/>
          </a:p>
          <a:p>
            <a:pPr indent="-228600" lvl="2" marL="1143000" marR="0" rtl="0" algn="l">
              <a:lnSpc>
                <a:spcPct val="90000"/>
              </a:lnSpc>
              <a:spcBef>
                <a:spcPts val="444"/>
              </a:spcBef>
              <a:spcAft>
                <a:spcPts val="0"/>
              </a:spcAft>
              <a:buClr>
                <a:schemeClr val="accent6"/>
              </a:buClr>
              <a:buSzPts val="2220"/>
              <a:buFont typeface="Arial"/>
              <a:buChar char="•"/>
            </a:pPr>
            <a:r>
              <a:rPr b="0" i="0" lang="en-US" sz="2220" u="none" cap="none" strike="noStrike">
                <a:solidFill>
                  <a:schemeClr val="accent6"/>
                </a:solidFill>
                <a:latin typeface="Courier New"/>
                <a:ea typeface="Courier New"/>
                <a:cs typeface="Courier New"/>
                <a:sym typeface="Courier New"/>
              </a:rPr>
              <a:t>addu, addiu, subu, multu, divu</a:t>
            </a:r>
            <a:endParaRPr b="0" i="0" sz="2220" u="none" cap="none" strike="noStrike">
              <a:solidFill>
                <a:schemeClr val="accent6"/>
              </a:solidFill>
              <a:latin typeface="Courier New"/>
              <a:ea typeface="Courier New"/>
              <a:cs typeface="Courier New"/>
              <a:sym typeface="Courier New"/>
            </a:endParaRPr>
          </a:p>
          <a:p>
            <a:pPr indent="-285750" lvl="1" marL="742950" marR="0" rtl="0" algn="l">
              <a:lnSpc>
                <a:spcPct val="90000"/>
              </a:lnSpc>
              <a:spcBef>
                <a:spcPts val="1200"/>
              </a:spcBef>
              <a:spcAft>
                <a:spcPts val="0"/>
              </a:spcAft>
              <a:buClr>
                <a:schemeClr val="accent4"/>
              </a:buClr>
              <a:buSzPts val="2590"/>
              <a:buFont typeface="Arial"/>
              <a:buChar char="–"/>
            </a:pPr>
            <a:r>
              <a:rPr b="0" i="0" lang="en-US" sz="2590" u="none" cap="none" strike="noStrike">
                <a:solidFill>
                  <a:schemeClr val="accent4"/>
                </a:solidFill>
                <a:latin typeface="Calibri"/>
                <a:ea typeface="Calibri"/>
                <a:cs typeface="Calibri"/>
                <a:sym typeface="Calibri"/>
              </a:rPr>
              <a:t>Signed</a:t>
            </a:r>
            <a:r>
              <a:rPr b="0" i="0" lang="en-US" sz="2590" u="none" cap="none" strike="noStrike">
                <a:solidFill>
                  <a:schemeClr val="dk1"/>
                </a:solidFill>
                <a:latin typeface="Calibri"/>
                <a:ea typeface="Calibri"/>
                <a:cs typeface="Calibri"/>
                <a:sym typeface="Calibri"/>
              </a:rPr>
              <a:t> vs. </a:t>
            </a:r>
            <a:r>
              <a:rPr b="0" i="0" lang="en-US" sz="2590" u="none" cap="none" strike="noStrike">
                <a:solidFill>
                  <a:schemeClr val="accent6"/>
                </a:solidFill>
                <a:latin typeface="Calibri"/>
                <a:ea typeface="Calibri"/>
                <a:cs typeface="Calibri"/>
                <a:sym typeface="Calibri"/>
              </a:rPr>
              <a:t>unsigned</a:t>
            </a:r>
            <a:r>
              <a:rPr b="0" i="0" lang="en-US" sz="2590" u="none" cap="none" strike="noStrike">
                <a:solidFill>
                  <a:schemeClr val="dk1"/>
                </a:solidFill>
                <a:latin typeface="Calibri"/>
                <a:ea typeface="Calibri"/>
                <a:cs typeface="Calibri"/>
                <a:sym typeface="Calibri"/>
              </a:rPr>
              <a:t> comparison</a:t>
            </a:r>
            <a:endParaRPr/>
          </a:p>
          <a:p>
            <a:pPr indent="-228600" lvl="2" marL="1143000" marR="0" rtl="0" algn="l">
              <a:lnSpc>
                <a:spcPct val="90000"/>
              </a:lnSpc>
              <a:spcBef>
                <a:spcPts val="444"/>
              </a:spcBef>
              <a:spcAft>
                <a:spcPts val="0"/>
              </a:spcAft>
              <a:buClr>
                <a:schemeClr val="accent4"/>
              </a:buClr>
              <a:buSzPts val="2220"/>
              <a:buFont typeface="Arial"/>
              <a:buChar char="•"/>
            </a:pPr>
            <a:r>
              <a:rPr b="1" i="0" lang="en-US" sz="2220" u="none" cap="none" strike="noStrike">
                <a:solidFill>
                  <a:schemeClr val="accent4"/>
                </a:solidFill>
                <a:latin typeface="Courier New"/>
                <a:ea typeface="Courier New"/>
                <a:cs typeface="Courier New"/>
                <a:sym typeface="Courier New"/>
              </a:rPr>
              <a:t>slt, slti</a:t>
            </a:r>
            <a:endParaRPr b="1" i="0" sz="2220" u="none" cap="none" strike="noStrike">
              <a:solidFill>
                <a:schemeClr val="accent4"/>
              </a:solidFill>
              <a:latin typeface="Courier New"/>
              <a:ea typeface="Courier New"/>
              <a:cs typeface="Courier New"/>
              <a:sym typeface="Courier New"/>
            </a:endParaRPr>
          </a:p>
          <a:p>
            <a:pPr indent="-228600" lvl="2" marL="1143000" marR="0" rtl="0" algn="l">
              <a:lnSpc>
                <a:spcPct val="90000"/>
              </a:lnSpc>
              <a:spcBef>
                <a:spcPts val="444"/>
              </a:spcBef>
              <a:spcAft>
                <a:spcPts val="0"/>
              </a:spcAft>
              <a:buClr>
                <a:schemeClr val="accent6"/>
              </a:buClr>
              <a:buSzPts val="2220"/>
              <a:buFont typeface="Arial"/>
              <a:buChar char="•"/>
            </a:pPr>
            <a:r>
              <a:rPr b="1" i="0" lang="en-US" sz="2220" u="none" cap="none" strike="noStrike">
                <a:solidFill>
                  <a:schemeClr val="accent6"/>
                </a:solidFill>
                <a:latin typeface="Courier New"/>
                <a:ea typeface="Courier New"/>
                <a:cs typeface="Courier New"/>
                <a:sym typeface="Courier New"/>
              </a:rPr>
              <a:t>sltu, sltiu</a:t>
            </a:r>
            <a:endParaRPr b="1" i="0" sz="2220" u="none" cap="none" strike="noStrike">
              <a:solidFill>
                <a:schemeClr val="accent6"/>
              </a:solidFill>
              <a:latin typeface="Courier New"/>
              <a:ea typeface="Courier New"/>
              <a:cs typeface="Courier New"/>
              <a:sym typeface="Courier New"/>
            </a:endParaRPr>
          </a:p>
        </p:txBody>
      </p:sp>
      <p:sp>
        <p:nvSpPr>
          <p:cNvPr id="386" name="Google Shape;386;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87" name="Google Shape;387;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
        <p:nvSpPr>
          <p:cNvPr id="388" name="Google Shape;388;p4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2"/>
          <p:cNvSpPr txBox="1"/>
          <p:nvPr>
            <p:ph type="title"/>
          </p:nvPr>
        </p:nvSpPr>
        <p:spPr>
          <a:xfrm>
            <a:off x="457200" y="-301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Inequalities in MIPS</a:t>
            </a:r>
            <a:endParaRPr b="0" i="0" sz="4400" u="none" cap="none" strike="noStrike">
              <a:solidFill>
                <a:schemeClr val="accent1"/>
              </a:solidFill>
              <a:latin typeface="Calibri"/>
              <a:ea typeface="Calibri"/>
              <a:cs typeface="Calibri"/>
              <a:sym typeface="Calibri"/>
            </a:endParaRPr>
          </a:p>
        </p:txBody>
      </p:sp>
      <p:sp>
        <p:nvSpPr>
          <p:cNvPr id="397" name="Google Shape;397;p42"/>
          <p:cNvSpPr txBox="1"/>
          <p:nvPr>
            <p:ph idx="1" type="body"/>
          </p:nvPr>
        </p:nvSpPr>
        <p:spPr>
          <a:xfrm>
            <a:off x="457200" y="914400"/>
            <a:ext cx="8229600" cy="547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Set Less Than (Unsigned)</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slt(u)</a:t>
            </a:r>
            <a:r>
              <a:rPr b="0" i="0" lang="en-US" sz="3200" u="none" cap="none" strike="noStrike">
                <a:solidFill>
                  <a:schemeClr val="dk1"/>
                </a:solidFill>
                <a:latin typeface="Calibri"/>
                <a:ea typeface="Calibri"/>
                <a:cs typeface="Calibri"/>
                <a:sym typeface="Calibri"/>
              </a:rPr>
              <a:t>)</a:t>
            </a:r>
            <a:endParaRPr>
              <a:highlight>
                <a:srgbClr val="FF0000"/>
              </a:highlight>
            </a:endParaRPr>
          </a:p>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ourier New"/>
                <a:ea typeface="Courier New"/>
                <a:cs typeface="Courier New"/>
                <a:sym typeface="Courier New"/>
              </a:rPr>
              <a:t>slt(</a:t>
            </a:r>
            <a:r>
              <a:rPr lang="en-US">
                <a:latin typeface="Courier New"/>
                <a:ea typeface="Courier New"/>
                <a:cs typeface="Courier New"/>
                <a:sym typeface="Courier New"/>
              </a:rPr>
              <a:t>u)</a:t>
            </a:r>
            <a:r>
              <a:rPr b="0" i="0" lang="en-US" sz="2800" u="none" cap="none" strike="noStrike">
                <a:solidFill>
                  <a:schemeClr val="dk1"/>
                </a:solidFill>
                <a:latin typeface="Courier New"/>
                <a:ea typeface="Courier New"/>
                <a:cs typeface="Courier New"/>
                <a:sym typeface="Courier New"/>
              </a:rPr>
              <a:t> dst,</a:t>
            </a:r>
            <a:r>
              <a:rPr lang="en-US">
                <a:latin typeface="Courier New"/>
                <a:ea typeface="Courier New"/>
                <a:cs typeface="Courier New"/>
                <a:sym typeface="Courier New"/>
              </a:rPr>
              <a:t>reg</a:t>
            </a:r>
            <a:r>
              <a:rPr b="0" i="0" lang="en-US" sz="2800" u="none" cap="none" strike="noStrike">
                <a:solidFill>
                  <a:schemeClr val="dk1"/>
                </a:solidFill>
                <a:latin typeface="Courier New"/>
                <a:ea typeface="Courier New"/>
                <a:cs typeface="Courier New"/>
                <a:sym typeface="Courier New"/>
              </a:rPr>
              <a:t>1,</a:t>
            </a:r>
            <a:r>
              <a:rPr lang="en-US">
                <a:latin typeface="Courier New"/>
                <a:ea typeface="Courier New"/>
                <a:cs typeface="Courier New"/>
                <a:sym typeface="Courier New"/>
              </a:rPr>
              <a:t>reg</a:t>
            </a:r>
            <a:r>
              <a:rPr b="0" i="0" lang="en-US" sz="2800" u="none" cap="none" strike="noStrike">
                <a:solidFill>
                  <a:schemeClr val="dk1"/>
                </a:solidFill>
                <a:latin typeface="Courier New"/>
                <a:ea typeface="Courier New"/>
                <a:cs typeface="Courier New"/>
                <a:sym typeface="Courier New"/>
              </a:rPr>
              <a:t>2</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if value in </a:t>
            </a:r>
            <a:r>
              <a:rPr b="0" i="0" lang="en-US" sz="2600" u="none" cap="none" strike="noStrike">
                <a:solidFill>
                  <a:schemeClr val="dk1"/>
                </a:solidFill>
                <a:latin typeface="Courier New"/>
                <a:ea typeface="Courier New"/>
                <a:cs typeface="Courier New"/>
                <a:sym typeface="Courier New"/>
              </a:rPr>
              <a:t>src1</a:t>
            </a:r>
            <a:r>
              <a:rPr b="0" i="0" lang="en-US" sz="2800" u="none" cap="none" strike="noStrike">
                <a:solidFill>
                  <a:schemeClr val="dk1"/>
                </a:solidFill>
                <a:latin typeface="Calibri"/>
                <a:ea typeface="Calibri"/>
                <a:cs typeface="Calibri"/>
                <a:sym typeface="Calibri"/>
              </a:rPr>
              <a:t> &lt; value in </a:t>
            </a:r>
            <a:r>
              <a:rPr b="0" i="0" lang="en-US" sz="2600" u="none" cap="none" strike="noStrike">
                <a:solidFill>
                  <a:schemeClr val="dk1"/>
                </a:solidFill>
                <a:latin typeface="Courier New"/>
                <a:ea typeface="Courier New"/>
                <a:cs typeface="Courier New"/>
                <a:sym typeface="Courier New"/>
              </a:rPr>
              <a:t>src2</a:t>
            </a:r>
            <a:r>
              <a:rPr lang="en-US"/>
              <a:t>, </a:t>
            </a:r>
            <a:r>
              <a:rPr lang="en-US" sz="2600">
                <a:latin typeface="Courier New"/>
                <a:ea typeface="Courier New"/>
                <a:cs typeface="Courier New"/>
                <a:sym typeface="Courier New"/>
              </a:rPr>
              <a:t>dst</a:t>
            </a:r>
            <a:r>
              <a:rPr lang="en-US"/>
              <a:t> = 1, else</a:t>
            </a:r>
            <a:r>
              <a:rPr b="0" i="0" lang="en-US" sz="2800" u="none" cap="none" strike="noStrike">
                <a:solidFill>
                  <a:schemeClr val="dk1"/>
                </a:solidFill>
                <a:latin typeface="Calibri"/>
                <a:ea typeface="Calibri"/>
                <a:cs typeface="Calibri"/>
                <a:sym typeface="Calibri"/>
              </a:rPr>
              <a:t> 0</a:t>
            </a:r>
            <a:endParaRPr/>
          </a:p>
          <a:p>
            <a:pPr indent="-342900" lvl="0" marL="342900" rtl="0" algn="l">
              <a:spcBef>
                <a:spcPts val="0"/>
              </a:spcBef>
              <a:spcAft>
                <a:spcPts val="0"/>
              </a:spcAft>
              <a:buClr>
                <a:srgbClr val="FF0000"/>
              </a:buClr>
              <a:buSzPts val="3200"/>
              <a:buFont typeface="Arial"/>
              <a:buChar char="•"/>
            </a:pPr>
            <a:r>
              <a:rPr lang="en-US">
                <a:solidFill>
                  <a:srgbClr val="FF0000"/>
                </a:solidFill>
              </a:rPr>
              <a:t>Set Less Than Immediate (Unsigned) </a:t>
            </a:r>
            <a:r>
              <a:rPr lang="en-US"/>
              <a:t>(</a:t>
            </a:r>
            <a:r>
              <a:rPr lang="en-US" sz="3000">
                <a:latin typeface="Courier New"/>
                <a:ea typeface="Courier New"/>
                <a:cs typeface="Courier New"/>
                <a:sym typeface="Courier New"/>
              </a:rPr>
              <a:t>slti(u)</a:t>
            </a:r>
            <a:r>
              <a:rPr lang="en-US"/>
              <a:t>)</a:t>
            </a:r>
            <a:endParaRPr/>
          </a:p>
          <a:p>
            <a:pPr indent="-285750" lvl="1" marL="742950" rtl="0" algn="l">
              <a:spcBef>
                <a:spcPts val="560"/>
              </a:spcBef>
              <a:spcAft>
                <a:spcPts val="0"/>
              </a:spcAft>
              <a:buClr>
                <a:schemeClr val="dk1"/>
              </a:buClr>
              <a:buSzPts val="2800"/>
              <a:buFont typeface="Arial"/>
              <a:buChar char="–"/>
            </a:pPr>
            <a:r>
              <a:rPr lang="en-US">
                <a:latin typeface="Courier New"/>
                <a:ea typeface="Courier New"/>
                <a:cs typeface="Courier New"/>
                <a:sym typeface="Courier New"/>
              </a:rPr>
              <a:t>slti(u) dst,reg1,imm</a:t>
            </a:r>
            <a:endParaRPr>
              <a:latin typeface="Courier New"/>
              <a:ea typeface="Courier New"/>
              <a:cs typeface="Courier New"/>
              <a:sym typeface="Courier New"/>
            </a:endParaRPr>
          </a:p>
          <a:p>
            <a:pPr indent="-285750" lvl="1" marL="742950" rtl="0" algn="l">
              <a:spcBef>
                <a:spcPts val="0"/>
              </a:spcBef>
              <a:spcAft>
                <a:spcPts val="0"/>
              </a:spcAft>
              <a:buClr>
                <a:schemeClr val="dk1"/>
              </a:buClr>
              <a:buSzPts val="2800"/>
              <a:buFont typeface="Calibri"/>
              <a:buChar char="–"/>
            </a:pPr>
            <a:r>
              <a:rPr lang="en-US"/>
              <a:t>If value in </a:t>
            </a:r>
            <a:r>
              <a:rPr lang="en-US">
                <a:latin typeface="Courier New"/>
                <a:ea typeface="Courier New"/>
                <a:cs typeface="Courier New"/>
                <a:sym typeface="Courier New"/>
              </a:rPr>
              <a:t>reg1</a:t>
            </a:r>
            <a:r>
              <a:rPr lang="en-US"/>
              <a:t> &lt; </a:t>
            </a:r>
            <a:r>
              <a:rPr lang="en-US">
                <a:latin typeface="Courier New"/>
                <a:ea typeface="Courier New"/>
                <a:cs typeface="Courier New"/>
                <a:sym typeface="Courier New"/>
              </a:rPr>
              <a:t>imm</a:t>
            </a:r>
            <a:r>
              <a:rPr lang="en-US"/>
              <a:t>, </a:t>
            </a:r>
            <a:r>
              <a:rPr lang="en-US">
                <a:latin typeface="Courier New"/>
                <a:ea typeface="Courier New"/>
                <a:cs typeface="Courier New"/>
                <a:sym typeface="Courier New"/>
              </a:rPr>
              <a:t>dst</a:t>
            </a:r>
            <a:r>
              <a:rPr lang="en-US"/>
              <a:t> = 1, else 0</a:t>
            </a:r>
            <a:endParaRPr/>
          </a:p>
          <a:p>
            <a:pPr indent="-342900" lvl="0" marL="342900" marR="0" rtl="0" algn="l">
              <a:spcBef>
                <a:spcPts val="18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Combine with </a:t>
            </a:r>
            <a:r>
              <a:rPr b="0" i="0" lang="en-US" sz="3000" u="none" cap="none" strike="noStrike">
                <a:solidFill>
                  <a:schemeClr val="dk1"/>
                </a:solidFill>
                <a:latin typeface="Courier New"/>
                <a:ea typeface="Courier New"/>
                <a:cs typeface="Courier New"/>
                <a:sym typeface="Courier New"/>
              </a:rPr>
              <a:t>bne</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beq</a:t>
            </a:r>
            <a:r>
              <a:rPr b="0" i="0" lang="en-US" sz="3200" u="none" cap="none" strike="noStrike">
                <a:solidFill>
                  <a:schemeClr val="dk1"/>
                </a:solidFill>
                <a:latin typeface="Calibri"/>
                <a:ea typeface="Calibri"/>
                <a:cs typeface="Calibri"/>
                <a:sym typeface="Calibri"/>
              </a:rPr>
              <a:t>, and </a:t>
            </a:r>
            <a:r>
              <a:rPr b="0" i="0" lang="en-US" sz="3000" u="none" cap="none" strike="noStrike">
                <a:solidFill>
                  <a:schemeClr val="dk1"/>
                </a:solidFill>
                <a:latin typeface="Courier New"/>
                <a:ea typeface="Courier New"/>
                <a:cs typeface="Courier New"/>
                <a:sym typeface="Courier New"/>
              </a:rPr>
              <a:t>$0</a:t>
            </a:r>
            <a:endParaRPr b="0" i="0" sz="3000" u="none" cap="none" strike="noStrike">
              <a:solidFill>
                <a:schemeClr val="dk1"/>
              </a:solidFill>
              <a:latin typeface="Courier New"/>
              <a:ea typeface="Courier New"/>
              <a:cs typeface="Courier New"/>
              <a:sym typeface="Courier New"/>
            </a:endParaRPr>
          </a:p>
          <a:p>
            <a:pPr indent="-342900" lvl="0" marL="342900" rtl="0" algn="l">
              <a:spcBef>
                <a:spcPts val="0"/>
              </a:spcBef>
              <a:spcAft>
                <a:spcPts val="0"/>
              </a:spcAft>
              <a:buClr>
                <a:schemeClr val="dk1"/>
              </a:buClr>
              <a:buSzPts val="3200"/>
              <a:buFont typeface="Arial"/>
              <a:buChar char="•"/>
            </a:pPr>
            <a:r>
              <a:rPr lang="en-US"/>
              <a:t>Four Inequality tests:  </a:t>
            </a:r>
            <a:r>
              <a:rPr lang="en-US">
                <a:solidFill>
                  <a:srgbClr val="FF0000"/>
                </a:solidFill>
                <a:latin typeface="Courier New"/>
                <a:ea typeface="Courier New"/>
                <a:cs typeface="Courier New"/>
                <a:sym typeface="Courier New"/>
              </a:rPr>
              <a:t>&lt;</a:t>
            </a:r>
            <a:r>
              <a:rPr lang="en-US"/>
              <a:t>, </a:t>
            </a:r>
            <a:r>
              <a:rPr lang="en-US">
                <a:solidFill>
                  <a:srgbClr val="FF0000"/>
                </a:solidFill>
                <a:latin typeface="Courier New"/>
                <a:ea typeface="Courier New"/>
                <a:cs typeface="Courier New"/>
                <a:sym typeface="Courier New"/>
              </a:rPr>
              <a:t>&lt;=</a:t>
            </a:r>
            <a:r>
              <a:rPr lang="en-US"/>
              <a:t>, </a:t>
            </a:r>
            <a:r>
              <a:rPr lang="en-US">
                <a:solidFill>
                  <a:srgbClr val="FF0000"/>
                </a:solidFill>
                <a:latin typeface="Courier New"/>
                <a:ea typeface="Courier New"/>
                <a:cs typeface="Courier New"/>
                <a:sym typeface="Courier New"/>
              </a:rPr>
              <a:t>&gt;</a:t>
            </a:r>
            <a:r>
              <a:rPr lang="en-US"/>
              <a:t>, and </a:t>
            </a:r>
            <a:r>
              <a:rPr lang="en-US">
                <a:solidFill>
                  <a:srgbClr val="FF0000"/>
                </a:solidFill>
                <a:latin typeface="Courier New"/>
                <a:ea typeface="Courier New"/>
                <a:cs typeface="Courier New"/>
                <a:sym typeface="Courier New"/>
              </a:rPr>
              <a:t>&gt;=</a:t>
            </a:r>
            <a:endParaRPr/>
          </a:p>
          <a:p>
            <a:pPr indent="-285750" lvl="1" marL="742950" rtl="0" algn="l">
              <a:spcBef>
                <a:spcPts val="560"/>
              </a:spcBef>
              <a:spcAft>
                <a:spcPts val="0"/>
              </a:spcAft>
              <a:buClr>
                <a:schemeClr val="dk1"/>
              </a:buClr>
              <a:buSzPts val="2800"/>
              <a:buFont typeface="Arial"/>
              <a:buChar char="–"/>
            </a:pPr>
            <a:r>
              <a:rPr lang="en-US"/>
              <a:t>RISC: implement all with just </a:t>
            </a:r>
            <a:r>
              <a:rPr lang="en-US" sz="3000">
                <a:latin typeface="Courier New"/>
                <a:ea typeface="Courier New"/>
                <a:cs typeface="Courier New"/>
                <a:sym typeface="Courier New"/>
              </a:rPr>
              <a:t>slt</a:t>
            </a:r>
            <a:r>
              <a:rPr lang="en-US"/>
              <a:t>(</a:t>
            </a:r>
            <a:r>
              <a:rPr lang="en-US" sz="3000">
                <a:latin typeface="Courier New"/>
                <a:ea typeface="Courier New"/>
                <a:cs typeface="Courier New"/>
                <a:sym typeface="Courier New"/>
              </a:rPr>
              <a:t>i</a:t>
            </a:r>
            <a:r>
              <a:rPr lang="en-US"/>
              <a:t>)(</a:t>
            </a:r>
            <a:r>
              <a:rPr lang="en-US" sz="3000">
                <a:latin typeface="Courier New"/>
                <a:ea typeface="Courier New"/>
                <a:cs typeface="Courier New"/>
                <a:sym typeface="Courier New"/>
              </a:rPr>
              <a:t>u</a:t>
            </a:r>
            <a:r>
              <a:rPr lang="en-US"/>
              <a:t>)</a:t>
            </a:r>
            <a:endParaRPr sz="3000">
              <a:latin typeface="Courier New"/>
              <a:ea typeface="Courier New"/>
              <a:cs typeface="Courier New"/>
              <a:sym typeface="Courier New"/>
            </a:endParaRPr>
          </a:p>
        </p:txBody>
      </p:sp>
      <p:sp>
        <p:nvSpPr>
          <p:cNvPr id="398" name="Google Shape;398;p4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99" name="Google Shape;399;p4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
        <p:nvSpPr>
          <p:cNvPr id="400" name="Google Shape;400;p4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Breaking Down the If Else</a:t>
            </a:r>
            <a:endParaRPr b="0" i="0" sz="4400" u="none" cap="none" strike="noStrike">
              <a:solidFill>
                <a:schemeClr val="accent1"/>
              </a:solidFill>
              <a:latin typeface="Calibri"/>
              <a:ea typeface="Calibri"/>
              <a:cs typeface="Calibri"/>
              <a:sym typeface="Calibri"/>
            </a:endParaRPr>
          </a:p>
        </p:txBody>
      </p:sp>
      <p:sp>
        <p:nvSpPr>
          <p:cNvPr id="406" name="Google Shape;406;p43"/>
          <p:cNvSpPr txBox="1"/>
          <p:nvPr>
            <p:ph idx="1" type="body"/>
          </p:nvPr>
        </p:nvSpPr>
        <p:spPr>
          <a:xfrm>
            <a:off x="457200" y="1371600"/>
            <a:ext cx="4040100" cy="6399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C Code:</a:t>
            </a:r>
            <a:endParaRPr b="1" i="0" sz="3200" u="none" cap="none" strike="noStrike">
              <a:solidFill>
                <a:schemeClr val="dk1"/>
              </a:solidFill>
              <a:latin typeface="Calibri"/>
              <a:ea typeface="Calibri"/>
              <a:cs typeface="Calibri"/>
              <a:sym typeface="Calibri"/>
            </a:endParaRPr>
          </a:p>
        </p:txBody>
      </p:sp>
      <p:sp>
        <p:nvSpPr>
          <p:cNvPr id="407" name="Google Shape;407;p43"/>
          <p:cNvSpPr txBox="1"/>
          <p:nvPr>
            <p:ph idx="2" type="body"/>
          </p:nvPr>
        </p:nvSpPr>
        <p:spPr>
          <a:xfrm>
            <a:off x="457200" y="2011679"/>
            <a:ext cx="4040100" cy="4432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if(</a:t>
            </a:r>
            <a:r>
              <a:rPr b="1" i="0" lang="en-US" sz="2400" u="none" cap="none" strike="noStrike">
                <a:solidFill>
                  <a:schemeClr val="dk1"/>
                </a:solidFill>
                <a:latin typeface="Courier New"/>
                <a:ea typeface="Courier New"/>
                <a:cs typeface="Courier New"/>
                <a:sym typeface="Courier New"/>
              </a:rPr>
              <a:t>i</a:t>
            </a:r>
            <a:r>
              <a:rPr b="1" lang="en-US">
                <a:solidFill>
                  <a:srgbClr val="FF0000"/>
                </a:solidFill>
                <a:latin typeface="Courier New"/>
                <a:ea typeface="Courier New"/>
                <a:cs typeface="Courier New"/>
                <a:sym typeface="Courier New"/>
              </a:rPr>
              <a:t>&lt;=</a:t>
            </a:r>
            <a:r>
              <a:rPr b="1" i="0" lang="en-US" sz="2400" u="none" cap="none" strike="noStrike">
                <a:solidFill>
                  <a:schemeClr val="dk1"/>
                </a:solidFill>
                <a:latin typeface="Courier New"/>
                <a:ea typeface="Courier New"/>
                <a:cs typeface="Courier New"/>
                <a:sym typeface="Courier New"/>
              </a:rPr>
              <a:t>j</a:t>
            </a:r>
            <a:r>
              <a:rPr b="0" i="0" lang="en-US" sz="2400" u="none" cap="none" strike="noStrike">
                <a:solidFill>
                  <a:schemeClr val="dk1"/>
                </a:solidFill>
                <a:latin typeface="Courier New"/>
                <a:ea typeface="Courier New"/>
                <a:cs typeface="Courier New"/>
                <a:sym typeface="Courier New"/>
              </a:rPr>
              <a:t>)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then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t>
            </a:r>
            <a:endParaRPr/>
          </a:p>
          <a:p>
            <a:pPr indent="-342900" lvl="0" marL="342900" marR="0" rtl="0" algn="l">
              <a:spcBef>
                <a:spcPts val="64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In English:</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TRUE, execute the </a:t>
            </a:r>
            <a:r>
              <a:rPr b="0" i="0" lang="en-US" sz="2400" u="sng" cap="none" strike="noStrike">
                <a:solidFill>
                  <a:schemeClr val="dk1"/>
                </a:solidFill>
                <a:latin typeface="Calibri"/>
                <a:ea typeface="Calibri"/>
                <a:cs typeface="Calibri"/>
                <a:sym typeface="Calibri"/>
              </a:rPr>
              <a:t>THEN</a:t>
            </a:r>
            <a:r>
              <a:rPr b="1" i="0" lang="en-US" sz="2400" u="sng"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block</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FALSE, execute the </a:t>
            </a:r>
            <a:r>
              <a:rPr b="0" i="0" lang="en-US" sz="2400" u="sng" cap="none" strike="noStrike">
                <a:solidFill>
                  <a:schemeClr val="dk1"/>
                </a:solidFill>
                <a:latin typeface="Calibri"/>
                <a:ea typeface="Calibri"/>
                <a:cs typeface="Calibri"/>
                <a:sym typeface="Calibri"/>
              </a:rPr>
              <a:t>ELSE </a:t>
            </a:r>
            <a:r>
              <a:rPr b="0" i="0" lang="en-US" sz="2400" u="none" cap="none" strike="noStrike">
                <a:solidFill>
                  <a:schemeClr val="dk1"/>
                </a:solidFill>
                <a:latin typeface="Calibri"/>
                <a:ea typeface="Calibri"/>
                <a:cs typeface="Calibri"/>
                <a:sym typeface="Calibri"/>
              </a:rPr>
              <a:t>block</a:t>
            </a:r>
            <a:endParaRPr b="0" i="0" sz="2400" u="none" cap="none" strike="noStrike">
              <a:solidFill>
                <a:schemeClr val="dk1"/>
              </a:solidFill>
              <a:latin typeface="Calibri"/>
              <a:ea typeface="Calibri"/>
              <a:cs typeface="Calibri"/>
              <a:sym typeface="Calibri"/>
            </a:endParaRPr>
          </a:p>
        </p:txBody>
      </p:sp>
      <p:sp>
        <p:nvSpPr>
          <p:cNvPr id="408" name="Google Shape;408;p43"/>
          <p:cNvSpPr txBox="1"/>
          <p:nvPr>
            <p:ph idx="3" type="body"/>
          </p:nvPr>
        </p:nvSpPr>
        <p:spPr>
          <a:xfrm>
            <a:off x="4645025" y="1371600"/>
            <a:ext cx="4041900" cy="6399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MIPS:</a:t>
            </a:r>
            <a:endParaRPr b="1" i="0" sz="3200" u="none" cap="none" strike="noStrike">
              <a:solidFill>
                <a:schemeClr val="dk1"/>
              </a:solidFill>
              <a:latin typeface="Calibri"/>
              <a:ea typeface="Calibri"/>
              <a:cs typeface="Calibri"/>
              <a:sym typeface="Calibri"/>
            </a:endParaRPr>
          </a:p>
        </p:txBody>
      </p:sp>
      <p:sp>
        <p:nvSpPr>
          <p:cNvPr id="409" name="Google Shape;409;p43"/>
          <p:cNvSpPr txBox="1"/>
          <p:nvPr>
            <p:ph idx="4" type="body"/>
          </p:nvPr>
        </p:nvSpPr>
        <p:spPr>
          <a:xfrm>
            <a:off x="4645025" y="2011680"/>
            <a:ext cx="4041900" cy="4454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i→$s0, j→$s1</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a→$s2, b→$s3</a:t>
            </a:r>
            <a:endParaRPr b="0" i="1" sz="2400" u="none" cap="none" strike="noStrike">
              <a:solidFill>
                <a:schemeClr val="dk1"/>
              </a:solidFill>
              <a:latin typeface="Courier New"/>
              <a:ea typeface="Courier New"/>
              <a:cs typeface="Courier New"/>
              <a:sym typeface="Courier New"/>
            </a:endParaRPr>
          </a:p>
          <a:p>
            <a:pPr indent="-342900" lvl="0" marL="342900" marR="0" rtl="0" algn="l">
              <a:spcBef>
                <a:spcPts val="1800"/>
              </a:spcBef>
              <a:spcAft>
                <a:spcPts val="0"/>
              </a:spcAft>
              <a:buClr>
                <a:schemeClr val="dk1"/>
              </a:buClr>
              <a:buFont typeface="Arial"/>
              <a:buNone/>
            </a:pPr>
            <a:r>
              <a:rPr b="1" lang="en-US">
                <a:latin typeface="Courier New"/>
                <a:ea typeface="Courier New"/>
                <a:cs typeface="Courier New"/>
                <a:sym typeface="Courier New"/>
              </a:rPr>
              <a:t>slt</a:t>
            </a:r>
            <a:r>
              <a:rPr lang="en-US">
                <a:latin typeface="Courier New"/>
                <a:ea typeface="Courier New"/>
                <a:cs typeface="Courier New"/>
                <a:sym typeface="Courier New"/>
              </a:rPr>
              <a:t> $t0 $s1 $s0</a:t>
            </a:r>
            <a:endParaRPr>
              <a:latin typeface="Courier New"/>
              <a:ea typeface="Courier New"/>
              <a:cs typeface="Courier New"/>
              <a:sym typeface="Courier New"/>
            </a:endParaRPr>
          </a:p>
          <a:p>
            <a:pPr indent="-342900" lvl="0" marL="342900" marR="0" rtl="0" algn="l">
              <a:spcBef>
                <a:spcPts val="0"/>
              </a:spcBef>
              <a:spcAft>
                <a:spcPts val="0"/>
              </a:spcAft>
              <a:buClr>
                <a:schemeClr val="dk1"/>
              </a:buClr>
              <a:buFont typeface="Arial"/>
              <a:buNone/>
            </a:pPr>
            <a:r>
              <a:rPr b="1" i="0" lang="en-US" sz="2400" u="none" cap="none" strike="noStrike">
                <a:solidFill>
                  <a:schemeClr val="dk1"/>
                </a:solidFill>
                <a:latin typeface="Courier New"/>
                <a:ea typeface="Courier New"/>
                <a:cs typeface="Courier New"/>
                <a:sym typeface="Courier New"/>
              </a:rPr>
              <a:t>bne</a:t>
            </a:r>
            <a:r>
              <a:rPr b="0" i="0" lang="en-US" sz="2400" u="none" cap="none" strike="noStrike">
                <a:solidFill>
                  <a:schemeClr val="dk1"/>
                </a:solidFill>
                <a:latin typeface="Courier New"/>
                <a:ea typeface="Courier New"/>
                <a:cs typeface="Courier New"/>
                <a:sym typeface="Courier New"/>
              </a:rPr>
              <a:t> $</a:t>
            </a:r>
            <a:r>
              <a:rPr lang="en-US">
                <a:latin typeface="Courier New"/>
                <a:ea typeface="Courier New"/>
                <a:cs typeface="Courier New"/>
                <a:sym typeface="Courier New"/>
              </a:rPr>
              <a:t>t</a:t>
            </a:r>
            <a:r>
              <a:rPr b="0" i="0" lang="en-US" sz="2400" u="none" cap="none" strike="noStrike">
                <a:solidFill>
                  <a:schemeClr val="dk1"/>
                </a:solidFill>
                <a:latin typeface="Courier New"/>
                <a:ea typeface="Courier New"/>
                <a:cs typeface="Courier New"/>
                <a:sym typeface="Courier New"/>
              </a:rPr>
              <a:t>0,$</a:t>
            </a:r>
            <a:r>
              <a:rPr lang="en-US">
                <a:latin typeface="Courier New"/>
                <a:ea typeface="Courier New"/>
                <a:cs typeface="Courier New"/>
                <a:sym typeface="Courier New"/>
              </a:rPr>
              <a:t>0</a:t>
            </a:r>
            <a:r>
              <a:rPr b="0" i="0" lang="en-US" sz="2400" u="none" cap="none" strike="noStrike">
                <a:solidFill>
                  <a:schemeClr val="dk1"/>
                </a:solidFill>
                <a:latin typeface="Courier New"/>
                <a:ea typeface="Courier New"/>
                <a:cs typeface="Courier New"/>
                <a:sym typeface="Courier New"/>
              </a:rPr>
              <a:t>,</a:t>
            </a:r>
            <a:r>
              <a:rPr b="0" i="0" lang="en-US" sz="2400" u="none" cap="none" strike="noStrike">
                <a:solidFill>
                  <a:schemeClr val="accent6"/>
                </a:solidFill>
                <a:latin typeface="Courier New"/>
                <a:ea typeface="Courier New"/>
                <a:cs typeface="Courier New"/>
                <a:sym typeface="Courier New"/>
              </a:rPr>
              <a:t>else</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then:</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add $s2, $s3, $0</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j   </a:t>
            </a:r>
            <a:r>
              <a:rPr b="0" i="0" lang="en-US" sz="2400" u="none" cap="none" strike="noStrike">
                <a:solidFill>
                  <a:schemeClr val="accent6"/>
                </a:solidFill>
                <a:latin typeface="Courier New"/>
                <a:ea typeface="Courier New"/>
                <a:cs typeface="Courier New"/>
                <a:sym typeface="Courier New"/>
              </a:rPr>
              <a:t>end</a:t>
            </a:r>
            <a:endParaRPr b="0" i="1" sz="2400" u="none" cap="none" strike="noStrike">
              <a:solidFill>
                <a:schemeClr val="accent6"/>
              </a:solidFill>
              <a:latin typeface="Courier New"/>
              <a:ea typeface="Courier New"/>
              <a:cs typeface="Courier New"/>
              <a:sym typeface="Courier New"/>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else:</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sub $s2, $0, $s3</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end:</a:t>
            </a:r>
            <a:endParaRPr/>
          </a:p>
        </p:txBody>
      </p:sp>
      <p:sp>
        <p:nvSpPr>
          <p:cNvPr id="410" name="Google Shape;410;p4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11" name="Google Shape;411;p43"/>
          <p:cNvSpPr txBox="1"/>
          <p:nvPr/>
        </p:nvSpPr>
        <p:spPr>
          <a:xfrm>
            <a:off x="6021300" y="3019425"/>
            <a:ext cx="1511700" cy="461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FF0000"/>
                </a:solidFill>
                <a:latin typeface="Courier New"/>
                <a:ea typeface="Courier New"/>
                <a:cs typeface="Courier New"/>
                <a:sym typeface="Courier New"/>
              </a:rPr>
              <a:t>??? ???</a:t>
            </a:r>
            <a:endParaRPr sz="2400">
              <a:solidFill>
                <a:srgbClr val="FF0000"/>
              </a:solidFill>
              <a:latin typeface="Courier New"/>
              <a:ea typeface="Courier New"/>
              <a:cs typeface="Courier New"/>
              <a:sym typeface="Courier New"/>
            </a:endParaRPr>
          </a:p>
        </p:txBody>
      </p:sp>
      <p:sp>
        <p:nvSpPr>
          <p:cNvPr id="412" name="Google Shape;412;p43"/>
          <p:cNvSpPr txBox="1"/>
          <p:nvPr/>
        </p:nvSpPr>
        <p:spPr>
          <a:xfrm>
            <a:off x="4649702" y="3400425"/>
            <a:ext cx="767100" cy="461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t>
            </a:r>
            <a:endParaRPr sz="2400">
              <a:solidFill>
                <a:srgbClr val="FF0000"/>
              </a:solidFill>
              <a:latin typeface="Courier New"/>
              <a:ea typeface="Courier New"/>
              <a:cs typeface="Courier New"/>
              <a:sym typeface="Courier New"/>
            </a:endParaRPr>
          </a:p>
        </p:txBody>
      </p:sp>
      <p:sp>
        <p:nvSpPr>
          <p:cNvPr id="413" name="Google Shape;413;p43"/>
          <p:cNvSpPr txBox="1"/>
          <p:nvPr/>
        </p:nvSpPr>
        <p:spPr>
          <a:xfrm>
            <a:off x="2088250" y="1451575"/>
            <a:ext cx="2617200" cy="7617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Clr>
                <a:schemeClr val="dk1"/>
              </a:buClr>
              <a:buFont typeface="Arial"/>
              <a:buNone/>
            </a:pPr>
            <a:r>
              <a:rPr b="1" lang="en-US" sz="2400">
                <a:solidFill>
                  <a:schemeClr val="dk1"/>
                </a:solidFill>
                <a:latin typeface="Courier New"/>
                <a:ea typeface="Courier New"/>
                <a:cs typeface="Courier New"/>
                <a:sym typeface="Courier New"/>
              </a:rPr>
              <a:t>!(i</a:t>
            </a:r>
            <a:r>
              <a:rPr b="1" lang="en-US" sz="2400">
                <a:solidFill>
                  <a:srgbClr val="FF0000"/>
                </a:solidFill>
                <a:latin typeface="Courier New"/>
                <a:ea typeface="Courier New"/>
                <a:cs typeface="Courier New"/>
                <a:sym typeface="Courier New"/>
              </a:rPr>
              <a:t>&gt;</a:t>
            </a:r>
            <a:r>
              <a:rPr b="1" lang="en-US" sz="2400">
                <a:solidFill>
                  <a:schemeClr val="dk1"/>
                </a:solidFill>
                <a:latin typeface="Courier New"/>
                <a:ea typeface="Courier New"/>
                <a:cs typeface="Courier New"/>
                <a:sym typeface="Courier New"/>
              </a:rPr>
              <a:t>j)=!(j</a:t>
            </a:r>
            <a:r>
              <a:rPr b="1" lang="en-US" sz="2400">
                <a:solidFill>
                  <a:srgbClr val="FF0000"/>
                </a:solidFill>
                <a:latin typeface="Courier New"/>
                <a:ea typeface="Courier New"/>
                <a:cs typeface="Courier New"/>
                <a:sym typeface="Courier New"/>
              </a:rPr>
              <a:t>&lt;</a:t>
            </a:r>
            <a:r>
              <a:rPr b="1" lang="en-US" sz="2400">
                <a:solidFill>
                  <a:schemeClr val="dk1"/>
                </a:solidFill>
                <a:latin typeface="Courier New"/>
                <a:ea typeface="Courier New"/>
                <a:cs typeface="Courier New"/>
                <a:sym typeface="Courier New"/>
              </a:rPr>
              <a:t>i)</a:t>
            </a:r>
            <a:endParaRPr/>
          </a:p>
        </p:txBody>
      </p:sp>
      <p:sp>
        <p:nvSpPr>
          <p:cNvPr id="414" name="Google Shape;414;p43"/>
          <p:cNvSpPr/>
          <p:nvPr/>
        </p:nvSpPr>
        <p:spPr>
          <a:xfrm rot="2521112">
            <a:off x="2012636" y="1839442"/>
            <a:ext cx="203923" cy="366414"/>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txBox="1"/>
          <p:nvPr>
            <p:ph idx="2" type="body"/>
          </p:nvPr>
        </p:nvSpPr>
        <p:spPr>
          <a:xfrm>
            <a:off x="457200" y="2011678"/>
            <a:ext cx="4040100" cy="461700"/>
          </a:xfrm>
          <a:prstGeom prst="rect">
            <a:avLst/>
          </a:prstGeom>
          <a:solidFill>
            <a:srgbClr val="FFFFFF"/>
          </a:solid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if</a:t>
            </a:r>
            <a:r>
              <a:rPr lang="en-US">
                <a:latin typeface="Courier New"/>
                <a:ea typeface="Courier New"/>
                <a:cs typeface="Courier New"/>
                <a:sym typeface="Courier New"/>
              </a:rPr>
              <a:t>(</a:t>
            </a:r>
            <a:r>
              <a:rPr b="1" lang="en-US">
                <a:latin typeface="Courier New"/>
                <a:ea typeface="Courier New"/>
                <a:cs typeface="Courier New"/>
                <a:sym typeface="Courier New"/>
              </a:rPr>
              <a:t>!(j</a:t>
            </a:r>
            <a:r>
              <a:rPr b="1" lang="en-US">
                <a:solidFill>
                  <a:srgbClr val="FF0000"/>
                </a:solidFill>
                <a:latin typeface="Courier New"/>
                <a:ea typeface="Courier New"/>
                <a:cs typeface="Courier New"/>
                <a:sym typeface="Courier New"/>
              </a:rPr>
              <a:t>&lt;</a:t>
            </a:r>
            <a:r>
              <a:rPr b="1" lang="en-US">
                <a:latin typeface="Courier New"/>
                <a:ea typeface="Courier New"/>
                <a:cs typeface="Courier New"/>
                <a:sym typeface="Courier New"/>
              </a:rPr>
              <a:t>i)</a:t>
            </a:r>
            <a:r>
              <a:rPr lang="en-US">
                <a:latin typeface="Courier New"/>
                <a:ea typeface="Courier New"/>
                <a:cs typeface="Courier New"/>
                <a:sym typeface="Courier New"/>
              </a:rPr>
              <a:t>) {</a:t>
            </a:r>
            <a:endParaRPr b="0" i="0" sz="2400" u="none" cap="none" strike="noStrike">
              <a:solidFill>
                <a:schemeClr val="dk1"/>
              </a:solidFill>
              <a:latin typeface="Calibri"/>
              <a:ea typeface="Calibri"/>
              <a:cs typeface="Calibri"/>
              <a:sym typeface="Calibri"/>
            </a:endParaRPr>
          </a:p>
        </p:txBody>
      </p:sp>
      <p:pic>
        <p:nvPicPr>
          <p:cNvPr id="416" name="Google Shape;416;p43"/>
          <p:cNvPicPr preferRelativeResize="0"/>
          <p:nvPr/>
        </p:nvPicPr>
        <p:blipFill rotWithShape="1">
          <a:blip r:embed="rId3">
            <a:alphaModFix/>
          </a:blip>
          <a:srcRect b="0" l="0" r="0" t="22940"/>
          <a:stretch/>
        </p:blipFill>
        <p:spPr>
          <a:xfrm>
            <a:off x="7902435" y="1903700"/>
            <a:ext cx="1282040" cy="1143000"/>
          </a:xfrm>
          <a:prstGeom prst="rect">
            <a:avLst/>
          </a:prstGeom>
          <a:noFill/>
          <a:ln>
            <a:noFill/>
          </a:ln>
        </p:spPr>
      </p:pic>
      <p:sp>
        <p:nvSpPr>
          <p:cNvPr id="417" name="Google Shape;417;p4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418" name="Google Shape;418;p4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xit" presetID="10" presetSubtype="0">
                                  <p:stCondLst>
                                    <p:cond delay="0"/>
                                  </p:stCondLst>
                                  <p:childTnLst>
                                    <p:animEffect filter="fade" transition="out">
                                      <p:cBhvr>
                                        <p:cTn dur="1000"/>
                                        <p:tgtEl>
                                          <p:spTgt spid="414"/>
                                        </p:tgtEl>
                                      </p:cBhvr>
                                    </p:animEffect>
                                    <p:set>
                                      <p:cBhvr>
                                        <p:cTn dur="1" fill="hold">
                                          <p:stCondLst>
                                            <p:cond delay="1000"/>
                                          </p:stCondLst>
                                        </p:cTn>
                                        <p:tgtEl>
                                          <p:spTgt spid="4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13"/>
                                        </p:tgtEl>
                                      </p:cBhvr>
                                    </p:animEffect>
                                    <p:set>
                                      <p:cBhvr>
                                        <p:cTn dur="1" fill="hold">
                                          <p:stCondLst>
                                            <p:cond delay="1000"/>
                                          </p:stCondLst>
                                        </p:cTn>
                                        <p:tgtEl>
                                          <p:spTgt spid="4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Breaking Down the If Else</a:t>
            </a:r>
            <a:endParaRPr b="0" i="0" sz="4400" u="none" cap="none" strike="noStrike">
              <a:solidFill>
                <a:schemeClr val="accent1"/>
              </a:solidFill>
              <a:latin typeface="Calibri"/>
              <a:ea typeface="Calibri"/>
              <a:cs typeface="Calibri"/>
              <a:sym typeface="Calibri"/>
            </a:endParaRPr>
          </a:p>
        </p:txBody>
      </p:sp>
      <p:sp>
        <p:nvSpPr>
          <p:cNvPr id="424" name="Google Shape;424;p44"/>
          <p:cNvSpPr txBox="1"/>
          <p:nvPr>
            <p:ph idx="1" type="body"/>
          </p:nvPr>
        </p:nvSpPr>
        <p:spPr>
          <a:xfrm>
            <a:off x="457200" y="1371600"/>
            <a:ext cx="4040100" cy="6399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C Code:</a:t>
            </a:r>
            <a:endParaRPr b="1" i="0" sz="3200" u="none" cap="none" strike="noStrike">
              <a:solidFill>
                <a:schemeClr val="dk1"/>
              </a:solidFill>
              <a:latin typeface="Calibri"/>
              <a:ea typeface="Calibri"/>
              <a:cs typeface="Calibri"/>
              <a:sym typeface="Calibri"/>
            </a:endParaRPr>
          </a:p>
        </p:txBody>
      </p:sp>
      <p:sp>
        <p:nvSpPr>
          <p:cNvPr id="425" name="Google Shape;425;p44"/>
          <p:cNvSpPr txBox="1"/>
          <p:nvPr>
            <p:ph idx="2" type="body"/>
          </p:nvPr>
        </p:nvSpPr>
        <p:spPr>
          <a:xfrm>
            <a:off x="457200" y="2011679"/>
            <a:ext cx="4040100" cy="4432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if(</a:t>
            </a:r>
            <a:r>
              <a:rPr b="1" i="0" lang="en-US" sz="2400" u="none" cap="none" strike="noStrike">
                <a:solidFill>
                  <a:schemeClr val="dk1"/>
                </a:solidFill>
                <a:latin typeface="Courier New"/>
                <a:ea typeface="Courier New"/>
                <a:cs typeface="Courier New"/>
                <a:sym typeface="Courier New"/>
              </a:rPr>
              <a:t>i</a:t>
            </a:r>
            <a:r>
              <a:rPr b="1" lang="en-US">
                <a:solidFill>
                  <a:srgbClr val="FF0000"/>
                </a:solidFill>
                <a:latin typeface="Courier New"/>
                <a:ea typeface="Courier New"/>
                <a:cs typeface="Courier New"/>
                <a:sym typeface="Courier New"/>
              </a:rPr>
              <a:t>&gt;</a:t>
            </a:r>
            <a:r>
              <a:rPr b="1" lang="en-US">
                <a:solidFill>
                  <a:srgbClr val="FF0000"/>
                </a:solidFill>
                <a:latin typeface="Courier New"/>
                <a:ea typeface="Courier New"/>
                <a:cs typeface="Courier New"/>
                <a:sym typeface="Courier New"/>
              </a:rPr>
              <a:t>=</a:t>
            </a:r>
            <a:r>
              <a:rPr b="1" i="0" lang="en-US" sz="2400" u="none" cap="none" strike="noStrike">
                <a:solidFill>
                  <a:schemeClr val="dk1"/>
                </a:solidFill>
                <a:latin typeface="Courier New"/>
                <a:ea typeface="Courier New"/>
                <a:cs typeface="Courier New"/>
                <a:sym typeface="Courier New"/>
              </a:rPr>
              <a:t>j</a:t>
            </a:r>
            <a:r>
              <a:rPr b="0" i="0" lang="en-US" sz="2400" u="none" cap="none" strike="noStrike">
                <a:solidFill>
                  <a:schemeClr val="dk1"/>
                </a:solidFill>
                <a:latin typeface="Courier New"/>
                <a:ea typeface="Courier New"/>
                <a:cs typeface="Courier New"/>
                <a:sym typeface="Courier New"/>
              </a:rPr>
              <a:t>)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then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t>
            </a:r>
            <a:endParaRPr/>
          </a:p>
          <a:p>
            <a:pPr indent="-342900" lvl="0" marL="342900" marR="0" rtl="0" algn="l">
              <a:spcBef>
                <a:spcPts val="64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In English:</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TRUE, execute the </a:t>
            </a:r>
            <a:r>
              <a:rPr b="0" i="0" lang="en-US" sz="2400" u="sng" cap="none" strike="noStrike">
                <a:solidFill>
                  <a:schemeClr val="dk1"/>
                </a:solidFill>
                <a:latin typeface="Calibri"/>
                <a:ea typeface="Calibri"/>
                <a:cs typeface="Calibri"/>
                <a:sym typeface="Calibri"/>
              </a:rPr>
              <a:t>THEN</a:t>
            </a:r>
            <a:r>
              <a:rPr b="1" i="0" lang="en-US" sz="2400" u="sng"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block</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FALSE, execute the </a:t>
            </a:r>
            <a:r>
              <a:rPr b="0" i="0" lang="en-US" sz="2400" u="sng" cap="none" strike="noStrike">
                <a:solidFill>
                  <a:schemeClr val="dk1"/>
                </a:solidFill>
                <a:latin typeface="Calibri"/>
                <a:ea typeface="Calibri"/>
                <a:cs typeface="Calibri"/>
                <a:sym typeface="Calibri"/>
              </a:rPr>
              <a:t>ELSE </a:t>
            </a:r>
            <a:r>
              <a:rPr b="0" i="0" lang="en-US" sz="2400" u="none" cap="none" strike="noStrike">
                <a:solidFill>
                  <a:schemeClr val="dk1"/>
                </a:solidFill>
                <a:latin typeface="Calibri"/>
                <a:ea typeface="Calibri"/>
                <a:cs typeface="Calibri"/>
                <a:sym typeface="Calibri"/>
              </a:rPr>
              <a:t>block</a:t>
            </a:r>
            <a:endParaRPr b="0" i="0" sz="2400" u="none" cap="none" strike="noStrike">
              <a:solidFill>
                <a:schemeClr val="dk1"/>
              </a:solidFill>
              <a:latin typeface="Calibri"/>
              <a:ea typeface="Calibri"/>
              <a:cs typeface="Calibri"/>
              <a:sym typeface="Calibri"/>
            </a:endParaRPr>
          </a:p>
        </p:txBody>
      </p:sp>
      <p:sp>
        <p:nvSpPr>
          <p:cNvPr id="426" name="Google Shape;426;p44"/>
          <p:cNvSpPr txBox="1"/>
          <p:nvPr>
            <p:ph idx="3" type="body"/>
          </p:nvPr>
        </p:nvSpPr>
        <p:spPr>
          <a:xfrm>
            <a:off x="4645025" y="1371600"/>
            <a:ext cx="4041900" cy="6399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MIPS:</a:t>
            </a:r>
            <a:endParaRPr b="1" i="0" sz="3200" u="none" cap="none" strike="noStrike">
              <a:solidFill>
                <a:schemeClr val="dk1"/>
              </a:solidFill>
              <a:latin typeface="Calibri"/>
              <a:ea typeface="Calibri"/>
              <a:cs typeface="Calibri"/>
              <a:sym typeface="Calibri"/>
            </a:endParaRPr>
          </a:p>
        </p:txBody>
      </p:sp>
      <p:sp>
        <p:nvSpPr>
          <p:cNvPr id="427" name="Google Shape;427;p44"/>
          <p:cNvSpPr txBox="1"/>
          <p:nvPr>
            <p:ph idx="4" type="body"/>
          </p:nvPr>
        </p:nvSpPr>
        <p:spPr>
          <a:xfrm>
            <a:off x="4645025" y="2011680"/>
            <a:ext cx="4041900" cy="4454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i→$s0, j→$s1</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a→$s2, b→$s3</a:t>
            </a:r>
            <a:endParaRPr b="0" i="1" sz="2400" u="none" cap="none" strike="noStrike">
              <a:solidFill>
                <a:schemeClr val="dk1"/>
              </a:solidFill>
              <a:latin typeface="Courier New"/>
              <a:ea typeface="Courier New"/>
              <a:cs typeface="Courier New"/>
              <a:sym typeface="Courier New"/>
            </a:endParaRPr>
          </a:p>
          <a:p>
            <a:pPr indent="-342900" lvl="0" marL="342900" marR="0" rtl="0" algn="l">
              <a:spcBef>
                <a:spcPts val="1800"/>
              </a:spcBef>
              <a:spcAft>
                <a:spcPts val="0"/>
              </a:spcAft>
              <a:buClr>
                <a:schemeClr val="dk1"/>
              </a:buClr>
              <a:buFont typeface="Arial"/>
              <a:buNone/>
            </a:pPr>
            <a:r>
              <a:rPr b="1" lang="en-US">
                <a:latin typeface="Courier New"/>
                <a:ea typeface="Courier New"/>
                <a:cs typeface="Courier New"/>
                <a:sym typeface="Courier New"/>
              </a:rPr>
              <a:t>slt</a:t>
            </a:r>
            <a:r>
              <a:rPr lang="en-US">
                <a:latin typeface="Courier New"/>
                <a:ea typeface="Courier New"/>
                <a:cs typeface="Courier New"/>
                <a:sym typeface="Courier New"/>
              </a:rPr>
              <a:t> $t0 $s0 $s1</a:t>
            </a:r>
            <a:endParaRPr>
              <a:latin typeface="Courier New"/>
              <a:ea typeface="Courier New"/>
              <a:cs typeface="Courier New"/>
              <a:sym typeface="Courier New"/>
            </a:endParaRPr>
          </a:p>
          <a:p>
            <a:pPr indent="-342900" lvl="0" marL="342900" marR="0" rtl="0" algn="l">
              <a:spcBef>
                <a:spcPts val="0"/>
              </a:spcBef>
              <a:spcAft>
                <a:spcPts val="0"/>
              </a:spcAft>
              <a:buClr>
                <a:schemeClr val="dk1"/>
              </a:buClr>
              <a:buFont typeface="Arial"/>
              <a:buNone/>
            </a:pPr>
            <a:r>
              <a:rPr b="1" i="0" lang="en-US" sz="2400" u="none" cap="none" strike="noStrike">
                <a:solidFill>
                  <a:schemeClr val="dk1"/>
                </a:solidFill>
                <a:latin typeface="Courier New"/>
                <a:ea typeface="Courier New"/>
                <a:cs typeface="Courier New"/>
                <a:sym typeface="Courier New"/>
              </a:rPr>
              <a:t>bne</a:t>
            </a:r>
            <a:r>
              <a:rPr b="0" i="0" lang="en-US" sz="2400" u="none" cap="none" strike="noStrike">
                <a:solidFill>
                  <a:schemeClr val="dk1"/>
                </a:solidFill>
                <a:latin typeface="Courier New"/>
                <a:ea typeface="Courier New"/>
                <a:cs typeface="Courier New"/>
                <a:sym typeface="Courier New"/>
              </a:rPr>
              <a:t> $</a:t>
            </a:r>
            <a:r>
              <a:rPr lang="en-US">
                <a:latin typeface="Courier New"/>
                <a:ea typeface="Courier New"/>
                <a:cs typeface="Courier New"/>
                <a:sym typeface="Courier New"/>
              </a:rPr>
              <a:t>t</a:t>
            </a:r>
            <a:r>
              <a:rPr b="0" i="0" lang="en-US" sz="2400" u="none" cap="none" strike="noStrike">
                <a:solidFill>
                  <a:schemeClr val="dk1"/>
                </a:solidFill>
                <a:latin typeface="Courier New"/>
                <a:ea typeface="Courier New"/>
                <a:cs typeface="Courier New"/>
                <a:sym typeface="Courier New"/>
              </a:rPr>
              <a:t>0,$</a:t>
            </a:r>
            <a:r>
              <a:rPr lang="en-US">
                <a:latin typeface="Courier New"/>
                <a:ea typeface="Courier New"/>
                <a:cs typeface="Courier New"/>
                <a:sym typeface="Courier New"/>
              </a:rPr>
              <a:t>0</a:t>
            </a:r>
            <a:r>
              <a:rPr b="0" i="0" lang="en-US" sz="2400" u="none" cap="none" strike="noStrike">
                <a:solidFill>
                  <a:schemeClr val="dk1"/>
                </a:solidFill>
                <a:latin typeface="Courier New"/>
                <a:ea typeface="Courier New"/>
                <a:cs typeface="Courier New"/>
                <a:sym typeface="Courier New"/>
              </a:rPr>
              <a:t>,</a:t>
            </a:r>
            <a:r>
              <a:rPr b="0" i="0" lang="en-US" sz="2400" u="none" cap="none" strike="noStrike">
                <a:solidFill>
                  <a:schemeClr val="accent6"/>
                </a:solidFill>
                <a:latin typeface="Courier New"/>
                <a:ea typeface="Courier New"/>
                <a:cs typeface="Courier New"/>
                <a:sym typeface="Courier New"/>
              </a:rPr>
              <a:t>else</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then:</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add $s2, $s3, $0</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j   </a:t>
            </a:r>
            <a:r>
              <a:rPr b="0" i="0" lang="en-US" sz="2400" u="none" cap="none" strike="noStrike">
                <a:solidFill>
                  <a:schemeClr val="accent6"/>
                </a:solidFill>
                <a:latin typeface="Courier New"/>
                <a:ea typeface="Courier New"/>
                <a:cs typeface="Courier New"/>
                <a:sym typeface="Courier New"/>
              </a:rPr>
              <a:t>end</a:t>
            </a:r>
            <a:endParaRPr b="0" i="1" sz="2400" u="none" cap="none" strike="noStrike">
              <a:solidFill>
                <a:schemeClr val="accent6"/>
              </a:solidFill>
              <a:latin typeface="Courier New"/>
              <a:ea typeface="Courier New"/>
              <a:cs typeface="Courier New"/>
              <a:sym typeface="Courier New"/>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else:</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sub $s2, $0, $s3</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end:</a:t>
            </a:r>
            <a:endParaRPr/>
          </a:p>
        </p:txBody>
      </p:sp>
      <p:sp>
        <p:nvSpPr>
          <p:cNvPr id="428" name="Google Shape;428;p4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29" name="Google Shape;429;p44"/>
          <p:cNvSpPr txBox="1"/>
          <p:nvPr/>
        </p:nvSpPr>
        <p:spPr>
          <a:xfrm>
            <a:off x="6021300" y="3019425"/>
            <a:ext cx="1511700" cy="461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FF0000"/>
                </a:solidFill>
                <a:latin typeface="Courier New"/>
                <a:ea typeface="Courier New"/>
                <a:cs typeface="Courier New"/>
                <a:sym typeface="Courier New"/>
              </a:rPr>
              <a:t>??? ???</a:t>
            </a:r>
            <a:endParaRPr sz="2400">
              <a:solidFill>
                <a:srgbClr val="FF0000"/>
              </a:solidFill>
              <a:latin typeface="Courier New"/>
              <a:ea typeface="Courier New"/>
              <a:cs typeface="Courier New"/>
              <a:sym typeface="Courier New"/>
            </a:endParaRPr>
          </a:p>
        </p:txBody>
      </p:sp>
      <p:sp>
        <p:nvSpPr>
          <p:cNvPr id="430" name="Google Shape;430;p44"/>
          <p:cNvSpPr txBox="1"/>
          <p:nvPr/>
        </p:nvSpPr>
        <p:spPr>
          <a:xfrm>
            <a:off x="4649702" y="3400425"/>
            <a:ext cx="767100" cy="461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t>
            </a:r>
            <a:endParaRPr sz="2400">
              <a:solidFill>
                <a:srgbClr val="FF0000"/>
              </a:solidFill>
              <a:latin typeface="Courier New"/>
              <a:ea typeface="Courier New"/>
              <a:cs typeface="Courier New"/>
              <a:sym typeface="Courier New"/>
            </a:endParaRPr>
          </a:p>
        </p:txBody>
      </p:sp>
      <p:sp>
        <p:nvSpPr>
          <p:cNvPr id="431" name="Google Shape;431;p44"/>
          <p:cNvSpPr txBox="1"/>
          <p:nvPr/>
        </p:nvSpPr>
        <p:spPr>
          <a:xfrm>
            <a:off x="2088250" y="1451575"/>
            <a:ext cx="2617200" cy="7617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None/>
            </a:pPr>
            <a:r>
              <a:rPr b="1" lang="en-US" sz="2400">
                <a:solidFill>
                  <a:schemeClr val="dk1"/>
                </a:solidFill>
                <a:latin typeface="Courier New"/>
                <a:ea typeface="Courier New"/>
                <a:cs typeface="Courier New"/>
                <a:sym typeface="Courier New"/>
              </a:rPr>
              <a:t>!(i</a:t>
            </a:r>
            <a:r>
              <a:rPr b="1" lang="en-US" sz="2400">
                <a:solidFill>
                  <a:srgbClr val="FF0000"/>
                </a:solidFill>
                <a:latin typeface="Courier New"/>
                <a:ea typeface="Courier New"/>
                <a:cs typeface="Courier New"/>
                <a:sym typeface="Courier New"/>
              </a:rPr>
              <a:t>&lt;</a:t>
            </a:r>
            <a:r>
              <a:rPr b="1" lang="en-US" sz="2400">
                <a:solidFill>
                  <a:schemeClr val="dk1"/>
                </a:solidFill>
                <a:latin typeface="Courier New"/>
                <a:ea typeface="Courier New"/>
                <a:cs typeface="Courier New"/>
                <a:sym typeface="Courier New"/>
              </a:rPr>
              <a:t>j)</a:t>
            </a:r>
            <a:endParaRPr/>
          </a:p>
        </p:txBody>
      </p:sp>
      <p:sp>
        <p:nvSpPr>
          <p:cNvPr id="432" name="Google Shape;432;p44"/>
          <p:cNvSpPr/>
          <p:nvPr/>
        </p:nvSpPr>
        <p:spPr>
          <a:xfrm rot="2521112">
            <a:off x="2012636" y="1839442"/>
            <a:ext cx="203923" cy="366414"/>
          </a:xfrm>
          <a:prstGeom prst="upDown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4"/>
          <p:cNvSpPr txBox="1"/>
          <p:nvPr>
            <p:ph idx="2" type="body"/>
          </p:nvPr>
        </p:nvSpPr>
        <p:spPr>
          <a:xfrm>
            <a:off x="457200" y="2011678"/>
            <a:ext cx="4040100" cy="516300"/>
          </a:xfrm>
          <a:prstGeom prst="rect">
            <a:avLst/>
          </a:prstGeom>
          <a:solidFill>
            <a:srgbClr val="FFFFFF"/>
          </a:solid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if(</a:t>
            </a:r>
            <a:r>
              <a:rPr b="1" lang="en-US">
                <a:latin typeface="Courier New"/>
                <a:ea typeface="Courier New"/>
                <a:cs typeface="Courier New"/>
                <a:sym typeface="Courier New"/>
              </a:rPr>
              <a:t>!(i</a:t>
            </a:r>
            <a:r>
              <a:rPr b="1" lang="en-US">
                <a:solidFill>
                  <a:srgbClr val="FF0000"/>
                </a:solidFill>
                <a:latin typeface="Courier New"/>
                <a:ea typeface="Courier New"/>
                <a:cs typeface="Courier New"/>
                <a:sym typeface="Courier New"/>
              </a:rPr>
              <a:t>&lt;</a:t>
            </a:r>
            <a:r>
              <a:rPr b="1" lang="en-US">
                <a:latin typeface="Courier New"/>
                <a:ea typeface="Courier New"/>
                <a:cs typeface="Courier New"/>
                <a:sym typeface="Courier New"/>
              </a:rPr>
              <a:t>j)</a:t>
            </a:r>
            <a:r>
              <a:rPr b="0" i="0" lang="en-US" sz="2400" u="none" cap="none" strike="noStrike">
                <a:solidFill>
                  <a:schemeClr val="dk1"/>
                </a:solidFill>
                <a:latin typeface="Courier New"/>
                <a:ea typeface="Courier New"/>
                <a:cs typeface="Courier New"/>
                <a:sym typeface="Courier New"/>
              </a:rPr>
              <a:t>) {</a:t>
            </a:r>
            <a:endParaRPr b="0" i="0" sz="2400" u="none" cap="none" strike="noStrike">
              <a:solidFill>
                <a:schemeClr val="dk1"/>
              </a:solidFill>
              <a:latin typeface="Calibri"/>
              <a:ea typeface="Calibri"/>
              <a:cs typeface="Calibri"/>
              <a:sym typeface="Calibri"/>
            </a:endParaRPr>
          </a:p>
        </p:txBody>
      </p:sp>
      <p:sp>
        <p:nvSpPr>
          <p:cNvPr id="434" name="Google Shape;434;p4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435" name="Google Shape;435;p4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xit" presetID="10" presetSubtype="0">
                                  <p:stCondLst>
                                    <p:cond delay="0"/>
                                  </p:stCondLst>
                                  <p:childTnLst>
                                    <p:animEffect filter="fade" transition="out">
                                      <p:cBhvr>
                                        <p:cTn dur="1000"/>
                                        <p:tgtEl>
                                          <p:spTgt spid="432"/>
                                        </p:tgtEl>
                                      </p:cBhvr>
                                    </p:animEffect>
                                    <p:set>
                                      <p:cBhvr>
                                        <p:cTn dur="1" fill="hold">
                                          <p:stCondLst>
                                            <p:cond delay="1000"/>
                                          </p:stCondLst>
                                        </p:cTn>
                                        <p:tgtEl>
                                          <p:spTgt spid="4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31"/>
                                        </p:tgtEl>
                                      </p:cBhvr>
                                    </p:animEffect>
                                    <p:set>
                                      <p:cBhvr>
                                        <p:cTn dur="1" fill="hold">
                                          <p:stCondLst>
                                            <p:cond delay="1000"/>
                                          </p:stCondLst>
                                        </p:cTn>
                                        <p:tgtEl>
                                          <p:spTgt spid="4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45"/>
          <p:cNvSpPr txBox="1"/>
          <p:nvPr>
            <p:ph type="title"/>
          </p:nvPr>
        </p:nvSpPr>
        <p:spPr>
          <a:xfrm>
            <a:off x="0" y="274650"/>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solidFill>
                  <a:schemeClr val="accent1"/>
                </a:solidFill>
              </a:rPr>
              <a:t>Last Time: </a:t>
            </a:r>
            <a:r>
              <a:rPr b="0" i="0" lang="en-US" sz="4400" u="none" cap="none" strike="noStrike">
                <a:solidFill>
                  <a:schemeClr val="accent1"/>
                </a:solidFill>
                <a:latin typeface="Calibri"/>
                <a:ea typeface="Calibri"/>
                <a:cs typeface="Calibri"/>
                <a:sym typeface="Calibri"/>
              </a:rPr>
              <a:t>Breaking Down the If Else</a:t>
            </a:r>
            <a:endParaRPr b="0" i="0" sz="4400" u="none" cap="none" strike="noStrike">
              <a:solidFill>
                <a:schemeClr val="accent1"/>
              </a:solidFill>
              <a:latin typeface="Calibri"/>
              <a:ea typeface="Calibri"/>
              <a:cs typeface="Calibri"/>
              <a:sym typeface="Calibri"/>
            </a:endParaRPr>
          </a:p>
        </p:txBody>
      </p:sp>
      <p:sp>
        <p:nvSpPr>
          <p:cNvPr id="441" name="Google Shape;441;p45"/>
          <p:cNvSpPr txBox="1"/>
          <p:nvPr>
            <p:ph idx="1" type="body"/>
          </p:nvPr>
        </p:nvSpPr>
        <p:spPr>
          <a:xfrm>
            <a:off x="457200" y="1371600"/>
            <a:ext cx="4040100" cy="6399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C Code:</a:t>
            </a:r>
            <a:endParaRPr b="1" i="0" sz="3200" u="none" cap="none" strike="noStrike">
              <a:solidFill>
                <a:schemeClr val="dk1"/>
              </a:solidFill>
              <a:latin typeface="Calibri"/>
              <a:ea typeface="Calibri"/>
              <a:cs typeface="Calibri"/>
              <a:sym typeface="Calibri"/>
            </a:endParaRPr>
          </a:p>
        </p:txBody>
      </p:sp>
      <p:sp>
        <p:nvSpPr>
          <p:cNvPr id="442" name="Google Shape;442;p45"/>
          <p:cNvSpPr txBox="1"/>
          <p:nvPr>
            <p:ph idx="2" type="body"/>
          </p:nvPr>
        </p:nvSpPr>
        <p:spPr>
          <a:xfrm>
            <a:off x="457200" y="2011679"/>
            <a:ext cx="4040100" cy="4432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if(</a:t>
            </a:r>
            <a:r>
              <a:rPr b="1" i="0" lang="en-US" sz="2400" u="none" cap="none" strike="noStrike">
                <a:solidFill>
                  <a:schemeClr val="dk1"/>
                </a:solidFill>
                <a:latin typeface="Courier New"/>
                <a:ea typeface="Courier New"/>
                <a:cs typeface="Courier New"/>
                <a:sym typeface="Courier New"/>
              </a:rPr>
              <a:t>i</a:t>
            </a:r>
            <a:r>
              <a:rPr b="1" lang="en-US">
                <a:solidFill>
                  <a:srgbClr val="FF0000"/>
                </a:solidFill>
                <a:latin typeface="Courier New"/>
                <a:ea typeface="Courier New"/>
                <a:cs typeface="Courier New"/>
                <a:sym typeface="Courier New"/>
              </a:rPr>
              <a:t>&lt;</a:t>
            </a:r>
            <a:r>
              <a:rPr b="1" i="0" lang="en-US" sz="2400" u="none" cap="none" strike="noStrike">
                <a:solidFill>
                  <a:schemeClr val="dk1"/>
                </a:solidFill>
                <a:latin typeface="Courier New"/>
                <a:ea typeface="Courier New"/>
                <a:cs typeface="Courier New"/>
                <a:sym typeface="Courier New"/>
              </a:rPr>
              <a:t>j</a:t>
            </a:r>
            <a:r>
              <a:rPr b="0" i="0" lang="en-US" sz="2400" u="none" cap="none" strike="noStrike">
                <a:solidFill>
                  <a:schemeClr val="dk1"/>
                </a:solidFill>
                <a:latin typeface="Courier New"/>
                <a:ea typeface="Courier New"/>
                <a:cs typeface="Courier New"/>
                <a:sym typeface="Courier New"/>
              </a:rPr>
              <a:t>)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then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t>
            </a:r>
            <a:endParaRPr/>
          </a:p>
          <a:p>
            <a:pPr indent="-342900" lvl="0" marL="342900" marR="0" rtl="0" algn="l">
              <a:spcBef>
                <a:spcPts val="64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In English:</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TRUE, execute the </a:t>
            </a:r>
            <a:r>
              <a:rPr b="0" i="0" lang="en-US" sz="2400" u="sng" cap="none" strike="noStrike">
                <a:solidFill>
                  <a:schemeClr val="dk1"/>
                </a:solidFill>
                <a:latin typeface="Calibri"/>
                <a:ea typeface="Calibri"/>
                <a:cs typeface="Calibri"/>
                <a:sym typeface="Calibri"/>
              </a:rPr>
              <a:t>THEN</a:t>
            </a:r>
            <a:r>
              <a:rPr b="1" i="0" lang="en-US" sz="2400" u="sng"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block</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FALSE, execute the </a:t>
            </a:r>
            <a:r>
              <a:rPr b="0" i="0" lang="en-US" sz="2400" u="sng" cap="none" strike="noStrike">
                <a:solidFill>
                  <a:schemeClr val="dk1"/>
                </a:solidFill>
                <a:latin typeface="Calibri"/>
                <a:ea typeface="Calibri"/>
                <a:cs typeface="Calibri"/>
                <a:sym typeface="Calibri"/>
              </a:rPr>
              <a:t>ELSE </a:t>
            </a:r>
            <a:r>
              <a:rPr b="0" i="0" lang="en-US" sz="2400" u="none" cap="none" strike="noStrike">
                <a:solidFill>
                  <a:schemeClr val="dk1"/>
                </a:solidFill>
                <a:latin typeface="Calibri"/>
                <a:ea typeface="Calibri"/>
                <a:cs typeface="Calibri"/>
                <a:sym typeface="Calibri"/>
              </a:rPr>
              <a:t>block</a:t>
            </a:r>
            <a:endParaRPr b="0" i="0" sz="2400" u="none" cap="none" strike="noStrike">
              <a:solidFill>
                <a:schemeClr val="dk1"/>
              </a:solidFill>
              <a:latin typeface="Calibri"/>
              <a:ea typeface="Calibri"/>
              <a:cs typeface="Calibri"/>
              <a:sym typeface="Calibri"/>
            </a:endParaRPr>
          </a:p>
        </p:txBody>
      </p:sp>
      <p:sp>
        <p:nvSpPr>
          <p:cNvPr id="443" name="Google Shape;443;p45"/>
          <p:cNvSpPr txBox="1"/>
          <p:nvPr>
            <p:ph idx="3" type="body"/>
          </p:nvPr>
        </p:nvSpPr>
        <p:spPr>
          <a:xfrm>
            <a:off x="4645025" y="1371600"/>
            <a:ext cx="4041900" cy="6399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MIPS:</a:t>
            </a:r>
            <a:endParaRPr b="1" i="0" sz="3200" u="none" cap="none" strike="noStrike">
              <a:solidFill>
                <a:schemeClr val="dk1"/>
              </a:solidFill>
              <a:latin typeface="Calibri"/>
              <a:ea typeface="Calibri"/>
              <a:cs typeface="Calibri"/>
              <a:sym typeface="Calibri"/>
            </a:endParaRPr>
          </a:p>
        </p:txBody>
      </p:sp>
      <p:sp>
        <p:nvSpPr>
          <p:cNvPr id="444" name="Google Shape;444;p45"/>
          <p:cNvSpPr txBox="1"/>
          <p:nvPr>
            <p:ph idx="4" type="body"/>
          </p:nvPr>
        </p:nvSpPr>
        <p:spPr>
          <a:xfrm>
            <a:off x="4645025" y="2011680"/>
            <a:ext cx="4041900" cy="4454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i→$s0, j→$s1</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a→$s2, b→$s3</a:t>
            </a:r>
            <a:endParaRPr b="0" i="1" sz="2400" u="none" cap="none" strike="noStrike">
              <a:solidFill>
                <a:schemeClr val="dk1"/>
              </a:solidFill>
              <a:latin typeface="Courier New"/>
              <a:ea typeface="Courier New"/>
              <a:cs typeface="Courier New"/>
              <a:sym typeface="Courier New"/>
            </a:endParaRPr>
          </a:p>
          <a:p>
            <a:pPr indent="-342900" lvl="0" marL="342900" marR="0" rtl="0" algn="l">
              <a:spcBef>
                <a:spcPts val="1800"/>
              </a:spcBef>
              <a:spcAft>
                <a:spcPts val="0"/>
              </a:spcAft>
              <a:buClr>
                <a:schemeClr val="dk1"/>
              </a:buClr>
              <a:buFont typeface="Arial"/>
              <a:buNone/>
            </a:pPr>
            <a:r>
              <a:rPr b="1" lang="en-US">
                <a:latin typeface="Courier New"/>
                <a:ea typeface="Courier New"/>
                <a:cs typeface="Courier New"/>
                <a:sym typeface="Courier New"/>
              </a:rPr>
              <a:t>slt</a:t>
            </a:r>
            <a:r>
              <a:rPr lang="en-US">
                <a:latin typeface="Courier New"/>
                <a:ea typeface="Courier New"/>
                <a:cs typeface="Courier New"/>
                <a:sym typeface="Courier New"/>
              </a:rPr>
              <a:t> $t0 $s0 $s1</a:t>
            </a:r>
            <a:endParaRPr>
              <a:latin typeface="Courier New"/>
              <a:ea typeface="Courier New"/>
              <a:cs typeface="Courier New"/>
              <a:sym typeface="Courier New"/>
            </a:endParaRPr>
          </a:p>
          <a:p>
            <a:pPr indent="-342900" lvl="0" marL="342900" marR="0" rtl="0" algn="l">
              <a:spcBef>
                <a:spcPts val="0"/>
              </a:spcBef>
              <a:spcAft>
                <a:spcPts val="0"/>
              </a:spcAft>
              <a:buClr>
                <a:schemeClr val="dk1"/>
              </a:buClr>
              <a:buFont typeface="Arial"/>
              <a:buNone/>
            </a:pPr>
            <a:r>
              <a:rPr b="1" i="0" lang="en-US" sz="2400" u="none" cap="none" strike="noStrike">
                <a:solidFill>
                  <a:schemeClr val="dk1"/>
                </a:solidFill>
                <a:latin typeface="Courier New"/>
                <a:ea typeface="Courier New"/>
                <a:cs typeface="Courier New"/>
                <a:sym typeface="Courier New"/>
              </a:rPr>
              <a:t>beq</a:t>
            </a:r>
            <a:r>
              <a:rPr b="0" i="0" lang="en-US" sz="2400" u="none" cap="none" strike="noStrike">
                <a:solidFill>
                  <a:schemeClr val="dk1"/>
                </a:solidFill>
                <a:latin typeface="Courier New"/>
                <a:ea typeface="Courier New"/>
                <a:cs typeface="Courier New"/>
                <a:sym typeface="Courier New"/>
              </a:rPr>
              <a:t> $</a:t>
            </a:r>
            <a:r>
              <a:rPr lang="en-US">
                <a:latin typeface="Courier New"/>
                <a:ea typeface="Courier New"/>
                <a:cs typeface="Courier New"/>
                <a:sym typeface="Courier New"/>
              </a:rPr>
              <a:t>t</a:t>
            </a:r>
            <a:r>
              <a:rPr b="0" i="0" lang="en-US" sz="2400" u="none" cap="none" strike="noStrike">
                <a:solidFill>
                  <a:schemeClr val="dk1"/>
                </a:solidFill>
                <a:latin typeface="Courier New"/>
                <a:ea typeface="Courier New"/>
                <a:cs typeface="Courier New"/>
                <a:sym typeface="Courier New"/>
              </a:rPr>
              <a:t>0,$</a:t>
            </a:r>
            <a:r>
              <a:rPr lang="en-US">
                <a:latin typeface="Courier New"/>
                <a:ea typeface="Courier New"/>
                <a:cs typeface="Courier New"/>
                <a:sym typeface="Courier New"/>
              </a:rPr>
              <a:t>0</a:t>
            </a:r>
            <a:r>
              <a:rPr b="0" i="0" lang="en-US" sz="2400" u="none" cap="none" strike="noStrike">
                <a:solidFill>
                  <a:schemeClr val="dk1"/>
                </a:solidFill>
                <a:latin typeface="Courier New"/>
                <a:ea typeface="Courier New"/>
                <a:cs typeface="Courier New"/>
                <a:sym typeface="Courier New"/>
              </a:rPr>
              <a:t>,</a:t>
            </a:r>
            <a:r>
              <a:rPr b="0" i="0" lang="en-US" sz="2400" u="none" cap="none" strike="noStrike">
                <a:solidFill>
                  <a:schemeClr val="accent6"/>
                </a:solidFill>
                <a:latin typeface="Courier New"/>
                <a:ea typeface="Courier New"/>
                <a:cs typeface="Courier New"/>
                <a:sym typeface="Courier New"/>
              </a:rPr>
              <a:t>else</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then:</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add $s2, $s3, $0</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j   </a:t>
            </a:r>
            <a:r>
              <a:rPr b="0" i="0" lang="en-US" sz="2400" u="none" cap="none" strike="noStrike">
                <a:solidFill>
                  <a:schemeClr val="accent6"/>
                </a:solidFill>
                <a:latin typeface="Courier New"/>
                <a:ea typeface="Courier New"/>
                <a:cs typeface="Courier New"/>
                <a:sym typeface="Courier New"/>
              </a:rPr>
              <a:t>end</a:t>
            </a:r>
            <a:endParaRPr b="0" i="1" sz="2400" u="none" cap="none" strike="noStrike">
              <a:solidFill>
                <a:schemeClr val="accent6"/>
              </a:solidFill>
              <a:latin typeface="Courier New"/>
              <a:ea typeface="Courier New"/>
              <a:cs typeface="Courier New"/>
              <a:sym typeface="Courier New"/>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else:</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sub $s2, $0, $s3</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end:</a:t>
            </a:r>
            <a:endParaRPr/>
          </a:p>
        </p:txBody>
      </p:sp>
      <p:sp>
        <p:nvSpPr>
          <p:cNvPr id="445" name="Google Shape;445;p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46" name="Google Shape;446;p4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447" name="Google Shape;447;p4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grpSp>
        <p:nvGrpSpPr>
          <p:cNvPr id="456" name="Google Shape;456;p46"/>
          <p:cNvGrpSpPr/>
          <p:nvPr/>
        </p:nvGrpSpPr>
        <p:grpSpPr>
          <a:xfrm>
            <a:off x="914400" y="4754880"/>
            <a:ext cx="7163001" cy="523220"/>
            <a:chOff x="914614" y="1743727"/>
            <a:chExt cx="7162787" cy="392422"/>
          </a:xfrm>
        </p:grpSpPr>
        <p:sp>
          <p:nvSpPr>
            <p:cNvPr id="457" name="Google Shape;457;p46"/>
            <p:cNvSpPr txBox="1"/>
            <p:nvPr/>
          </p:nvSpPr>
          <p:spPr>
            <a:xfrm>
              <a:off x="1371801" y="1743727"/>
              <a:ext cx="6705600" cy="3924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accent6"/>
                  </a:solidFill>
                  <a:latin typeface="Courier New"/>
                  <a:ea typeface="Courier New"/>
                  <a:cs typeface="Courier New"/>
                  <a:sym typeface="Courier New"/>
                </a:rPr>
                <a:t>j ≥ 2 || j &lt; i</a:t>
              </a:r>
              <a:endParaRPr b="1" sz="2800">
                <a:solidFill>
                  <a:schemeClr val="accent6"/>
                </a:solidFill>
                <a:latin typeface="Courier New"/>
                <a:ea typeface="Courier New"/>
                <a:cs typeface="Courier New"/>
                <a:sym typeface="Courier New"/>
              </a:endParaRPr>
            </a:p>
          </p:txBody>
        </p:sp>
        <p:sp>
          <p:nvSpPr>
            <p:cNvPr id="458" name="Google Shape;458;p46"/>
            <p:cNvSpPr/>
            <p:nvPr/>
          </p:nvSpPr>
          <p:spPr>
            <a:xfrm>
              <a:off x="914614" y="1767109"/>
              <a:ext cx="562958" cy="34625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(A)</a:t>
              </a:r>
              <a:endParaRPr/>
            </a:p>
          </p:txBody>
        </p:sp>
      </p:grpSp>
      <p:grpSp>
        <p:nvGrpSpPr>
          <p:cNvPr id="459" name="Google Shape;459;p46"/>
          <p:cNvGrpSpPr/>
          <p:nvPr/>
        </p:nvGrpSpPr>
        <p:grpSpPr>
          <a:xfrm>
            <a:off x="914399" y="5247720"/>
            <a:ext cx="7162801" cy="523220"/>
            <a:chOff x="914399" y="3240088"/>
            <a:chExt cx="7162801" cy="523220"/>
          </a:xfrm>
        </p:grpSpPr>
        <p:sp>
          <p:nvSpPr>
            <p:cNvPr id="460" name="Google Shape;460;p46"/>
            <p:cNvSpPr txBox="1"/>
            <p:nvPr/>
          </p:nvSpPr>
          <p:spPr>
            <a:xfrm>
              <a:off x="1371600" y="3240088"/>
              <a:ext cx="67056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408000"/>
                  </a:solidFill>
                  <a:latin typeface="Courier New"/>
                  <a:ea typeface="Courier New"/>
                  <a:cs typeface="Courier New"/>
                  <a:sym typeface="Courier New"/>
                </a:rPr>
                <a:t>j ≥ 2 &amp;&amp; j &lt; i</a:t>
              </a:r>
              <a:endParaRPr b="1" sz="3200">
                <a:solidFill>
                  <a:srgbClr val="408000"/>
                </a:solidFill>
                <a:latin typeface="Calibri"/>
                <a:ea typeface="Calibri"/>
                <a:cs typeface="Calibri"/>
                <a:sym typeface="Calibri"/>
              </a:endParaRPr>
            </a:p>
          </p:txBody>
        </p:sp>
        <p:sp>
          <p:nvSpPr>
            <p:cNvPr id="461" name="Google Shape;461;p46"/>
            <p:cNvSpPr/>
            <p:nvPr/>
          </p:nvSpPr>
          <p:spPr>
            <a:xfrm>
              <a:off x="914399" y="3281652"/>
              <a:ext cx="56692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(B)</a:t>
              </a:r>
              <a:endParaRPr/>
            </a:p>
          </p:txBody>
        </p:sp>
      </p:grpSp>
      <p:grpSp>
        <p:nvGrpSpPr>
          <p:cNvPr id="462" name="Google Shape;462;p46"/>
          <p:cNvGrpSpPr/>
          <p:nvPr/>
        </p:nvGrpSpPr>
        <p:grpSpPr>
          <a:xfrm>
            <a:off x="914399" y="5669280"/>
            <a:ext cx="7162801" cy="523220"/>
            <a:chOff x="914399" y="4154488"/>
            <a:chExt cx="7162801" cy="523220"/>
          </a:xfrm>
        </p:grpSpPr>
        <p:sp>
          <p:nvSpPr>
            <p:cNvPr id="463" name="Google Shape;463;p46"/>
            <p:cNvSpPr txBox="1"/>
            <p:nvPr/>
          </p:nvSpPr>
          <p:spPr>
            <a:xfrm>
              <a:off x="1371600" y="4154488"/>
              <a:ext cx="67056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66A0"/>
                  </a:solidFill>
                  <a:latin typeface="Courier New"/>
                  <a:ea typeface="Courier New"/>
                  <a:cs typeface="Courier New"/>
                  <a:sym typeface="Courier New"/>
                </a:rPr>
                <a:t>j &lt; 2 || j ≥ i</a:t>
              </a:r>
              <a:endParaRPr sz="2600">
                <a:solidFill>
                  <a:srgbClr val="FF66A0"/>
                </a:solidFill>
                <a:latin typeface="Courier New"/>
                <a:ea typeface="Courier New"/>
                <a:cs typeface="Courier New"/>
                <a:sym typeface="Courier New"/>
              </a:endParaRPr>
            </a:p>
          </p:txBody>
        </p:sp>
        <p:sp>
          <p:nvSpPr>
            <p:cNvPr id="464" name="Google Shape;464;p46"/>
            <p:cNvSpPr/>
            <p:nvPr/>
          </p:nvSpPr>
          <p:spPr>
            <a:xfrm>
              <a:off x="914399" y="4185661"/>
              <a:ext cx="56692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a:t>
              </a:r>
              <a:endParaRPr/>
            </a:p>
          </p:txBody>
        </p:sp>
      </p:grpSp>
      <p:grpSp>
        <p:nvGrpSpPr>
          <p:cNvPr id="465" name="Google Shape;465;p46"/>
          <p:cNvGrpSpPr/>
          <p:nvPr/>
        </p:nvGrpSpPr>
        <p:grpSpPr>
          <a:xfrm>
            <a:off x="914400" y="6126480"/>
            <a:ext cx="7594600" cy="523220"/>
            <a:chOff x="914400" y="5068888"/>
            <a:chExt cx="7594600" cy="523220"/>
          </a:xfrm>
        </p:grpSpPr>
        <p:sp>
          <p:nvSpPr>
            <p:cNvPr id="466" name="Google Shape;466;p46"/>
            <p:cNvSpPr txBox="1"/>
            <p:nvPr/>
          </p:nvSpPr>
          <p:spPr>
            <a:xfrm>
              <a:off x="1371600" y="5068888"/>
              <a:ext cx="71374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E860"/>
                  </a:solidFill>
                  <a:latin typeface="Courier New"/>
                  <a:ea typeface="Courier New"/>
                  <a:cs typeface="Courier New"/>
                  <a:sym typeface="Courier New"/>
                </a:rPr>
                <a:t>j &lt; 2 &amp;&amp; j ≥ i</a:t>
              </a:r>
              <a:endParaRPr sz="2800">
                <a:solidFill>
                  <a:srgbClr val="FFE860"/>
                </a:solidFill>
                <a:latin typeface="Courier New"/>
                <a:ea typeface="Courier New"/>
                <a:cs typeface="Courier New"/>
                <a:sym typeface="Courier New"/>
              </a:endParaRPr>
            </a:p>
          </p:txBody>
        </p:sp>
        <p:sp>
          <p:nvSpPr>
            <p:cNvPr id="467" name="Google Shape;467;p46"/>
            <p:cNvSpPr/>
            <p:nvPr/>
          </p:nvSpPr>
          <p:spPr>
            <a:xfrm>
              <a:off x="914400" y="5110452"/>
              <a:ext cx="57099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(D)</a:t>
              </a:r>
              <a:endParaRPr/>
            </a:p>
          </p:txBody>
        </p:sp>
      </p:grpSp>
      <p:sp>
        <p:nvSpPr>
          <p:cNvPr id="468" name="Google Shape;468;p46"/>
          <p:cNvSpPr txBox="1"/>
          <p:nvPr/>
        </p:nvSpPr>
        <p:spPr>
          <a:xfrm>
            <a:off x="457200" y="482600"/>
            <a:ext cx="84582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Calibri"/>
                <a:ea typeface="Calibri"/>
                <a:cs typeface="Calibri"/>
                <a:sym typeface="Calibri"/>
              </a:rPr>
              <a:t>Question:  </a:t>
            </a:r>
            <a:r>
              <a:rPr lang="en-US" sz="2800">
                <a:solidFill>
                  <a:srgbClr val="000000"/>
                </a:solidFill>
                <a:latin typeface="Calibri"/>
                <a:ea typeface="Calibri"/>
                <a:cs typeface="Calibri"/>
                <a:sym typeface="Calibri"/>
              </a:rPr>
              <a:t>What C code properly fills in the</a:t>
            </a:r>
            <a:endParaRPr/>
          </a:p>
          <a:p>
            <a:pPr indent="0" lvl="0" marL="0" marR="0" rtl="0" algn="l">
              <a:spcBef>
                <a:spcPts val="0"/>
              </a:spcBef>
              <a:spcAft>
                <a:spcPts val="0"/>
              </a:spcAft>
              <a:buNone/>
            </a:pPr>
            <a:r>
              <a:rPr lang="en-US" sz="2800">
                <a:solidFill>
                  <a:srgbClr val="000000"/>
                </a:solidFill>
                <a:latin typeface="Calibri"/>
                <a:ea typeface="Calibri"/>
                <a:cs typeface="Calibri"/>
                <a:sym typeface="Calibri"/>
              </a:rPr>
              <a:t>following blank?</a:t>
            </a:r>
            <a:endParaRPr sz="2800">
              <a:solidFill>
                <a:srgbClr val="000000"/>
              </a:solidFill>
              <a:latin typeface="Calibri"/>
              <a:ea typeface="Calibri"/>
              <a:cs typeface="Calibri"/>
              <a:sym typeface="Calibri"/>
            </a:endParaRPr>
          </a:p>
        </p:txBody>
      </p:sp>
      <p:cxnSp>
        <p:nvCxnSpPr>
          <p:cNvPr id="469" name="Google Shape;469;p46"/>
          <p:cNvCxnSpPr/>
          <p:nvPr/>
        </p:nvCxnSpPr>
        <p:spPr>
          <a:xfrm>
            <a:off x="457200" y="2157984"/>
            <a:ext cx="8229600" cy="0"/>
          </a:xfrm>
          <a:prstGeom prst="straightConnector1">
            <a:avLst/>
          </a:prstGeom>
          <a:noFill/>
          <a:ln cap="flat" cmpd="sng" w="25400">
            <a:solidFill>
              <a:schemeClr val="dk1"/>
            </a:solidFill>
            <a:prstDash val="solid"/>
            <a:round/>
            <a:headEnd len="sm" w="sm" type="none"/>
            <a:tailEnd len="sm" w="sm" type="none"/>
          </a:ln>
        </p:spPr>
      </p:cxnSp>
      <p:cxnSp>
        <p:nvCxnSpPr>
          <p:cNvPr id="470" name="Google Shape;470;p46"/>
          <p:cNvCxnSpPr/>
          <p:nvPr/>
        </p:nvCxnSpPr>
        <p:spPr>
          <a:xfrm>
            <a:off x="457200" y="4608576"/>
            <a:ext cx="8229600" cy="0"/>
          </a:xfrm>
          <a:prstGeom prst="straightConnector1">
            <a:avLst/>
          </a:prstGeom>
          <a:noFill/>
          <a:ln cap="flat" cmpd="sng" w="25400">
            <a:solidFill>
              <a:schemeClr val="dk1"/>
            </a:solidFill>
            <a:prstDash val="solid"/>
            <a:round/>
            <a:headEnd len="sm" w="sm" type="none"/>
            <a:tailEnd len="sm" w="sm" type="none"/>
          </a:ln>
        </p:spPr>
      </p:cxnSp>
      <p:sp>
        <p:nvSpPr>
          <p:cNvPr id="471" name="Google Shape;471;p46"/>
          <p:cNvSpPr txBox="1"/>
          <p:nvPr/>
        </p:nvSpPr>
        <p:spPr>
          <a:xfrm>
            <a:off x="457200" y="1554480"/>
            <a:ext cx="8229600" cy="29854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do {i--;} while(</a:t>
            </a:r>
            <a:r>
              <a:rPr lang="en-US" sz="2400">
                <a:solidFill>
                  <a:srgbClr val="FF0000"/>
                </a:solidFill>
                <a:latin typeface="Courier New"/>
                <a:ea typeface="Courier New"/>
                <a:cs typeface="Courier New"/>
                <a:sym typeface="Courier New"/>
              </a:rPr>
              <a:t>_________</a:t>
            </a:r>
            <a:r>
              <a:rPr lang="en-US" sz="2400">
                <a:solidFill>
                  <a:schemeClr val="dk1"/>
                </a:solidFill>
                <a:latin typeface="Courier New"/>
                <a:ea typeface="Courier New"/>
                <a:cs typeface="Courier New"/>
                <a:sym typeface="Courier New"/>
              </a:rPr>
              <a:t>);</a:t>
            </a:r>
            <a:endParaRPr sz="2400">
              <a:solidFill>
                <a:schemeClr val="accent4"/>
              </a:solidFill>
              <a:latin typeface="Courier New"/>
              <a:ea typeface="Courier New"/>
              <a:cs typeface="Courier New"/>
              <a:sym typeface="Courier New"/>
            </a:endParaRPr>
          </a:p>
          <a:p>
            <a:pPr indent="0" lvl="0" marL="0" marR="0" rtl="0" algn="l">
              <a:spcBef>
                <a:spcPts val="2400"/>
              </a:spcBef>
              <a:spcAft>
                <a:spcPts val="0"/>
              </a:spcAft>
              <a:buNone/>
            </a:pPr>
            <a:r>
              <a:rPr lang="en-US" sz="2400">
                <a:solidFill>
                  <a:schemeClr val="accent4"/>
                </a:solidFill>
                <a:latin typeface="Courier New"/>
                <a:ea typeface="Courier New"/>
                <a:cs typeface="Courier New"/>
                <a:sym typeface="Courier New"/>
              </a:rPr>
              <a:t>Loop:</a:t>
            </a:r>
            <a:r>
              <a:rPr lang="en-US" sz="2400">
                <a:solidFill>
                  <a:srgbClr val="FB0A10"/>
                </a:solidFill>
                <a:latin typeface="Courier New"/>
                <a:ea typeface="Courier New"/>
                <a:cs typeface="Courier New"/>
                <a:sym typeface="Courier New"/>
              </a:rPr>
              <a:t>              </a:t>
            </a:r>
            <a:r>
              <a:rPr lang="en-US" sz="2400">
                <a:solidFill>
                  <a:srgbClr val="A5A5A5"/>
                </a:solidFill>
                <a:latin typeface="Courier New"/>
                <a:ea typeface="Courier New"/>
                <a:cs typeface="Courier New"/>
                <a:sym typeface="Courier New"/>
              </a:rPr>
              <a:t># i→$s0, j→$s1</a:t>
            </a:r>
            <a:endParaRPr sz="2400">
              <a:solidFill>
                <a:srgbClr val="A5A5A5"/>
              </a:solidFill>
              <a:latin typeface="Courier New"/>
              <a:ea typeface="Courier New"/>
              <a:cs typeface="Courier New"/>
              <a:sym typeface="Courier New"/>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addi $s0,$s0,-1    </a:t>
            </a:r>
            <a:r>
              <a:rPr lang="en-US" sz="2400">
                <a:solidFill>
                  <a:srgbClr val="A5A5A5"/>
                </a:solidFill>
                <a:latin typeface="Courier New"/>
                <a:ea typeface="Courier New"/>
                <a:cs typeface="Courier New"/>
                <a:sym typeface="Courier New"/>
              </a:rPr>
              <a:t># i = i - 1</a:t>
            </a:r>
            <a:br>
              <a:rPr lang="en-US" sz="2400">
                <a:solidFill>
                  <a:srgbClr val="A5A5A5"/>
                </a:solidFill>
                <a:latin typeface="Courier New"/>
                <a:ea typeface="Courier New"/>
                <a:cs typeface="Courier New"/>
                <a:sym typeface="Courier New"/>
              </a:rPr>
            </a:br>
            <a:r>
              <a:rPr lang="en-US" sz="2400">
                <a:solidFill>
                  <a:schemeClr val="dk1"/>
                </a:solidFill>
                <a:latin typeface="Courier New"/>
                <a:ea typeface="Courier New"/>
                <a:cs typeface="Courier New"/>
                <a:sym typeface="Courier New"/>
              </a:rPr>
              <a:t>slti </a:t>
            </a:r>
            <a:r>
              <a:rPr lang="en-US" sz="2400">
                <a:solidFill>
                  <a:srgbClr val="008000"/>
                </a:solidFill>
                <a:latin typeface="Courier New"/>
                <a:ea typeface="Courier New"/>
                <a:cs typeface="Courier New"/>
                <a:sym typeface="Courier New"/>
              </a:rPr>
              <a:t>$t0</a:t>
            </a:r>
            <a:r>
              <a:rPr lang="en-US" sz="2400">
                <a:solidFill>
                  <a:schemeClr val="dk1"/>
                </a:solidFill>
                <a:latin typeface="Courier New"/>
                <a:ea typeface="Courier New"/>
                <a:cs typeface="Courier New"/>
                <a:sym typeface="Courier New"/>
              </a:rPr>
              <a:t>,</a:t>
            </a:r>
            <a:r>
              <a:rPr lang="en-US" sz="2400">
                <a:solidFill>
                  <a:schemeClr val="accent2"/>
                </a:solidFill>
                <a:latin typeface="Courier New"/>
                <a:ea typeface="Courier New"/>
                <a:cs typeface="Courier New"/>
                <a:sym typeface="Courier New"/>
              </a:rPr>
              <a:t>$s1</a:t>
            </a:r>
            <a:r>
              <a:rPr lang="en-US" sz="2400">
                <a:solidFill>
                  <a:schemeClr val="dk1"/>
                </a:solidFill>
                <a:latin typeface="Courier New"/>
                <a:ea typeface="Courier New"/>
                <a:cs typeface="Courier New"/>
                <a:sym typeface="Courier New"/>
              </a:rPr>
              <a:t>,2     </a:t>
            </a:r>
            <a:r>
              <a:rPr lang="en-US" sz="2400">
                <a:solidFill>
                  <a:srgbClr val="A5A5A5"/>
                </a:solidFill>
                <a:latin typeface="Courier New"/>
                <a:ea typeface="Courier New"/>
                <a:cs typeface="Courier New"/>
                <a:sym typeface="Courier New"/>
              </a:rPr>
              <a:t># $t0 = (j &lt; 2)</a:t>
            </a:r>
            <a:br>
              <a:rPr i="1" lang="en-US" sz="2400">
                <a:solidFill>
                  <a:schemeClr val="dk1"/>
                </a:solidFill>
                <a:latin typeface="Courier New"/>
                <a:ea typeface="Courier New"/>
                <a:cs typeface="Courier New"/>
                <a:sym typeface="Courier New"/>
              </a:rPr>
            </a:br>
            <a:r>
              <a:rPr lang="en-US" sz="2400">
                <a:solidFill>
                  <a:schemeClr val="dk1"/>
                </a:solidFill>
                <a:latin typeface="Courier New"/>
                <a:ea typeface="Courier New"/>
                <a:cs typeface="Courier New"/>
                <a:sym typeface="Courier New"/>
              </a:rPr>
              <a:t>beq  </a:t>
            </a:r>
            <a:r>
              <a:rPr lang="en-US" sz="2400">
                <a:solidFill>
                  <a:srgbClr val="008000"/>
                </a:solidFill>
                <a:latin typeface="Courier New"/>
                <a:ea typeface="Courier New"/>
                <a:cs typeface="Courier New"/>
                <a:sym typeface="Courier New"/>
              </a:rPr>
              <a:t>$t0</a:t>
            </a:r>
            <a:r>
              <a:rPr lang="en-US" sz="2400">
                <a:solidFill>
                  <a:schemeClr val="dk1"/>
                </a:solidFill>
                <a:latin typeface="Courier New"/>
                <a:ea typeface="Courier New"/>
                <a:cs typeface="Courier New"/>
                <a:sym typeface="Courier New"/>
              </a:rPr>
              <a:t>,$0 ,</a:t>
            </a:r>
            <a:r>
              <a:rPr lang="en-US" sz="2400">
                <a:solidFill>
                  <a:schemeClr val="accent6"/>
                </a:solidFill>
                <a:latin typeface="Courier New"/>
                <a:ea typeface="Courier New"/>
                <a:cs typeface="Courier New"/>
                <a:sym typeface="Courier New"/>
              </a:rPr>
              <a:t>Loop</a:t>
            </a:r>
            <a:r>
              <a:rPr lang="en-US" sz="2400">
                <a:solidFill>
                  <a:srgbClr val="FB0A10"/>
                </a:solidFill>
                <a:latin typeface="Courier New"/>
                <a:ea typeface="Courier New"/>
                <a:cs typeface="Courier New"/>
                <a:sym typeface="Courier New"/>
              </a:rPr>
              <a:t>  </a:t>
            </a:r>
            <a:r>
              <a:rPr lang="en-US" sz="2400">
                <a:solidFill>
                  <a:srgbClr val="A5A5A5"/>
                </a:solidFill>
                <a:latin typeface="Courier New"/>
                <a:ea typeface="Courier New"/>
                <a:cs typeface="Courier New"/>
                <a:sym typeface="Courier New"/>
              </a:rPr>
              <a:t># goto Loop if $t0==0</a:t>
            </a:r>
            <a:endParaRPr sz="2400">
              <a:solidFill>
                <a:srgbClr val="A5A5A5"/>
              </a:solidFill>
              <a:latin typeface="Courier New"/>
              <a:ea typeface="Courier New"/>
              <a:cs typeface="Courier New"/>
              <a:sym typeface="Courier New"/>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slt  </a:t>
            </a:r>
            <a:r>
              <a:rPr lang="en-US" sz="2400">
                <a:solidFill>
                  <a:srgbClr val="008000"/>
                </a:solidFill>
                <a:latin typeface="Courier New"/>
                <a:ea typeface="Courier New"/>
                <a:cs typeface="Courier New"/>
                <a:sym typeface="Courier New"/>
              </a:rPr>
              <a:t>$t0</a:t>
            </a:r>
            <a:r>
              <a:rPr lang="en-US" sz="2400">
                <a:solidFill>
                  <a:schemeClr val="dk1"/>
                </a:solidFill>
                <a:latin typeface="Courier New"/>
                <a:ea typeface="Courier New"/>
                <a:cs typeface="Courier New"/>
                <a:sym typeface="Courier New"/>
              </a:rPr>
              <a:t>,</a:t>
            </a:r>
            <a:r>
              <a:rPr lang="en-US" sz="2400">
                <a:solidFill>
                  <a:schemeClr val="accent2"/>
                </a:solidFill>
                <a:latin typeface="Courier New"/>
                <a:ea typeface="Courier New"/>
                <a:cs typeface="Courier New"/>
                <a:sym typeface="Courier New"/>
              </a:rPr>
              <a:t>$s1</a:t>
            </a:r>
            <a:r>
              <a:rPr lang="en-US" sz="2400">
                <a:solidFill>
                  <a:schemeClr val="dk1"/>
                </a:solidFill>
                <a:latin typeface="Courier New"/>
                <a:ea typeface="Courier New"/>
                <a:cs typeface="Courier New"/>
                <a:sym typeface="Courier New"/>
              </a:rPr>
              <a:t>,$s0   </a:t>
            </a:r>
            <a:r>
              <a:rPr lang="en-US" sz="2400">
                <a:solidFill>
                  <a:srgbClr val="A5A5A5"/>
                </a:solidFill>
                <a:latin typeface="Courier New"/>
                <a:ea typeface="Courier New"/>
                <a:cs typeface="Courier New"/>
                <a:sym typeface="Courier New"/>
              </a:rPr>
              <a:t># $t0 = (j &lt; i)</a:t>
            </a:r>
            <a:br>
              <a:rPr lang="en-US" sz="2400">
                <a:solidFill>
                  <a:schemeClr val="dk1"/>
                </a:solidFill>
                <a:latin typeface="Courier New"/>
                <a:ea typeface="Courier New"/>
                <a:cs typeface="Courier New"/>
                <a:sym typeface="Courier New"/>
              </a:rPr>
            </a:br>
            <a:r>
              <a:rPr lang="en-US" sz="2400">
                <a:solidFill>
                  <a:schemeClr val="dk1"/>
                </a:solidFill>
                <a:latin typeface="Courier New"/>
                <a:ea typeface="Courier New"/>
                <a:cs typeface="Courier New"/>
                <a:sym typeface="Courier New"/>
              </a:rPr>
              <a:t>bne  </a:t>
            </a:r>
            <a:r>
              <a:rPr lang="en-US" sz="2400">
                <a:solidFill>
                  <a:srgbClr val="008000"/>
                </a:solidFill>
                <a:latin typeface="Courier New"/>
                <a:ea typeface="Courier New"/>
                <a:cs typeface="Courier New"/>
                <a:sym typeface="Courier New"/>
              </a:rPr>
              <a:t>$t0</a:t>
            </a:r>
            <a:r>
              <a:rPr lang="en-US" sz="2400">
                <a:solidFill>
                  <a:schemeClr val="dk1"/>
                </a:solidFill>
                <a:latin typeface="Courier New"/>
                <a:ea typeface="Courier New"/>
                <a:cs typeface="Courier New"/>
                <a:sym typeface="Courier New"/>
              </a:rPr>
              <a:t>,$0 ,</a:t>
            </a:r>
            <a:r>
              <a:rPr lang="en-US" sz="2400">
                <a:solidFill>
                  <a:schemeClr val="accent6"/>
                </a:solidFill>
                <a:latin typeface="Courier New"/>
                <a:ea typeface="Courier New"/>
                <a:cs typeface="Courier New"/>
                <a:sym typeface="Courier New"/>
              </a:rPr>
              <a:t>Loop</a:t>
            </a:r>
            <a:r>
              <a:rPr lang="en-US" sz="2400">
                <a:solidFill>
                  <a:srgbClr val="FB0A10"/>
                </a:solidFill>
                <a:latin typeface="Courier New"/>
                <a:ea typeface="Courier New"/>
                <a:cs typeface="Courier New"/>
                <a:sym typeface="Courier New"/>
              </a:rPr>
              <a:t>  </a:t>
            </a:r>
            <a:r>
              <a:rPr lang="en-US" sz="2400">
                <a:solidFill>
                  <a:srgbClr val="A5A5A5"/>
                </a:solidFill>
                <a:latin typeface="Courier New"/>
                <a:ea typeface="Courier New"/>
                <a:cs typeface="Courier New"/>
                <a:sym typeface="Courier New"/>
              </a:rPr>
              <a:t># goto Loop if $t0!=0</a:t>
            </a:r>
            <a:endParaRPr sz="2400">
              <a:solidFill>
                <a:srgbClr val="A5A5A5"/>
              </a:solidFill>
              <a:latin typeface="Courier New"/>
              <a:ea typeface="Courier New"/>
              <a:cs typeface="Courier New"/>
              <a:sym typeface="Courier New"/>
            </a:endParaRPr>
          </a:p>
        </p:txBody>
      </p:sp>
      <p:sp>
        <p:nvSpPr>
          <p:cNvPr id="472" name="Google Shape;472;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grpSp>
        <p:nvGrpSpPr>
          <p:cNvPr id="481" name="Google Shape;481;p47"/>
          <p:cNvGrpSpPr/>
          <p:nvPr/>
        </p:nvGrpSpPr>
        <p:grpSpPr>
          <a:xfrm>
            <a:off x="914373" y="4754863"/>
            <a:ext cx="7162787" cy="523187"/>
            <a:chOff x="914614" y="1743727"/>
            <a:chExt cx="7162787" cy="392400"/>
          </a:xfrm>
        </p:grpSpPr>
        <p:sp>
          <p:nvSpPr>
            <p:cNvPr id="482" name="Google Shape;482;p47"/>
            <p:cNvSpPr txBox="1"/>
            <p:nvPr/>
          </p:nvSpPr>
          <p:spPr>
            <a:xfrm>
              <a:off x="1371801" y="1743727"/>
              <a:ext cx="6705600" cy="39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accent6"/>
                  </a:solidFill>
                  <a:latin typeface="Courier New"/>
                  <a:ea typeface="Courier New"/>
                  <a:cs typeface="Courier New"/>
                  <a:sym typeface="Courier New"/>
                </a:rPr>
                <a:t>j ≥ 2 || j &lt; i</a:t>
              </a:r>
              <a:endParaRPr b="1" sz="2800">
                <a:solidFill>
                  <a:schemeClr val="accent6"/>
                </a:solidFill>
                <a:latin typeface="Courier New"/>
                <a:ea typeface="Courier New"/>
                <a:cs typeface="Courier New"/>
                <a:sym typeface="Courier New"/>
              </a:endParaRPr>
            </a:p>
          </p:txBody>
        </p:sp>
        <p:sp>
          <p:nvSpPr>
            <p:cNvPr id="483" name="Google Shape;483;p47"/>
            <p:cNvSpPr/>
            <p:nvPr/>
          </p:nvSpPr>
          <p:spPr>
            <a:xfrm>
              <a:off x="914614" y="1767109"/>
              <a:ext cx="563100" cy="3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(A)</a:t>
              </a:r>
              <a:endParaRPr/>
            </a:p>
          </p:txBody>
        </p:sp>
      </p:grpSp>
      <p:grpSp>
        <p:nvGrpSpPr>
          <p:cNvPr id="484" name="Google Shape;484;p47"/>
          <p:cNvGrpSpPr/>
          <p:nvPr/>
        </p:nvGrpSpPr>
        <p:grpSpPr>
          <a:xfrm>
            <a:off x="914399" y="5247720"/>
            <a:ext cx="7162801" cy="523200"/>
            <a:chOff x="914399" y="3240088"/>
            <a:chExt cx="7162801" cy="523200"/>
          </a:xfrm>
        </p:grpSpPr>
        <p:sp>
          <p:nvSpPr>
            <p:cNvPr id="485" name="Google Shape;485;p47"/>
            <p:cNvSpPr txBox="1"/>
            <p:nvPr/>
          </p:nvSpPr>
          <p:spPr>
            <a:xfrm>
              <a:off x="1371600" y="3240088"/>
              <a:ext cx="67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408000"/>
                  </a:solidFill>
                  <a:latin typeface="Courier New"/>
                  <a:ea typeface="Courier New"/>
                  <a:cs typeface="Courier New"/>
                  <a:sym typeface="Courier New"/>
                </a:rPr>
                <a:t>j ≥ 2 &amp;&amp; j &lt; i</a:t>
              </a:r>
              <a:endParaRPr b="1" sz="3200">
                <a:solidFill>
                  <a:srgbClr val="408000"/>
                </a:solidFill>
                <a:latin typeface="Calibri"/>
                <a:ea typeface="Calibri"/>
                <a:cs typeface="Calibri"/>
                <a:sym typeface="Calibri"/>
              </a:endParaRPr>
            </a:p>
          </p:txBody>
        </p:sp>
        <p:sp>
          <p:nvSpPr>
            <p:cNvPr id="486" name="Google Shape;486;p47"/>
            <p:cNvSpPr/>
            <p:nvPr/>
          </p:nvSpPr>
          <p:spPr>
            <a:xfrm>
              <a:off x="914399" y="3281652"/>
              <a:ext cx="567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(B)</a:t>
              </a:r>
              <a:endParaRPr/>
            </a:p>
          </p:txBody>
        </p:sp>
      </p:grpSp>
      <p:grpSp>
        <p:nvGrpSpPr>
          <p:cNvPr id="487" name="Google Shape;487;p47"/>
          <p:cNvGrpSpPr/>
          <p:nvPr/>
        </p:nvGrpSpPr>
        <p:grpSpPr>
          <a:xfrm>
            <a:off x="914399" y="5669280"/>
            <a:ext cx="7162801" cy="523200"/>
            <a:chOff x="914399" y="4154488"/>
            <a:chExt cx="7162801" cy="523200"/>
          </a:xfrm>
        </p:grpSpPr>
        <p:sp>
          <p:nvSpPr>
            <p:cNvPr id="488" name="Google Shape;488;p47"/>
            <p:cNvSpPr txBox="1"/>
            <p:nvPr/>
          </p:nvSpPr>
          <p:spPr>
            <a:xfrm>
              <a:off x="1371600" y="4154488"/>
              <a:ext cx="67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66A0"/>
                  </a:solidFill>
                  <a:latin typeface="Courier New"/>
                  <a:ea typeface="Courier New"/>
                  <a:cs typeface="Courier New"/>
                  <a:sym typeface="Courier New"/>
                </a:rPr>
                <a:t>j &lt; 2 || j ≥ i</a:t>
              </a:r>
              <a:endParaRPr sz="2600">
                <a:solidFill>
                  <a:srgbClr val="FF66A0"/>
                </a:solidFill>
                <a:latin typeface="Courier New"/>
                <a:ea typeface="Courier New"/>
                <a:cs typeface="Courier New"/>
                <a:sym typeface="Courier New"/>
              </a:endParaRPr>
            </a:p>
          </p:txBody>
        </p:sp>
        <p:sp>
          <p:nvSpPr>
            <p:cNvPr id="489" name="Google Shape;489;p47"/>
            <p:cNvSpPr/>
            <p:nvPr/>
          </p:nvSpPr>
          <p:spPr>
            <a:xfrm>
              <a:off x="914399" y="4185661"/>
              <a:ext cx="567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a:t>
              </a:r>
              <a:endParaRPr/>
            </a:p>
          </p:txBody>
        </p:sp>
      </p:grpSp>
      <p:grpSp>
        <p:nvGrpSpPr>
          <p:cNvPr id="490" name="Google Shape;490;p47"/>
          <p:cNvGrpSpPr/>
          <p:nvPr/>
        </p:nvGrpSpPr>
        <p:grpSpPr>
          <a:xfrm>
            <a:off x="914400" y="6126480"/>
            <a:ext cx="7594500" cy="523200"/>
            <a:chOff x="914400" y="5068888"/>
            <a:chExt cx="7594500" cy="523200"/>
          </a:xfrm>
        </p:grpSpPr>
        <p:sp>
          <p:nvSpPr>
            <p:cNvPr id="491" name="Google Shape;491;p47"/>
            <p:cNvSpPr txBox="1"/>
            <p:nvPr/>
          </p:nvSpPr>
          <p:spPr>
            <a:xfrm>
              <a:off x="1371600" y="5068888"/>
              <a:ext cx="71373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E860"/>
                  </a:solidFill>
                  <a:latin typeface="Courier New"/>
                  <a:ea typeface="Courier New"/>
                  <a:cs typeface="Courier New"/>
                  <a:sym typeface="Courier New"/>
                </a:rPr>
                <a:t>j &lt; 2 &amp;&amp; j ≥ i</a:t>
              </a:r>
              <a:endParaRPr sz="2800">
                <a:solidFill>
                  <a:srgbClr val="FFE860"/>
                </a:solidFill>
                <a:latin typeface="Courier New"/>
                <a:ea typeface="Courier New"/>
                <a:cs typeface="Courier New"/>
                <a:sym typeface="Courier New"/>
              </a:endParaRPr>
            </a:p>
          </p:txBody>
        </p:sp>
        <p:sp>
          <p:nvSpPr>
            <p:cNvPr id="492" name="Google Shape;492;p47"/>
            <p:cNvSpPr/>
            <p:nvPr/>
          </p:nvSpPr>
          <p:spPr>
            <a:xfrm>
              <a:off x="914400" y="5110452"/>
              <a:ext cx="570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(D)</a:t>
              </a:r>
              <a:endParaRPr/>
            </a:p>
          </p:txBody>
        </p:sp>
      </p:grpSp>
      <p:sp>
        <p:nvSpPr>
          <p:cNvPr id="493" name="Google Shape;493;p47"/>
          <p:cNvSpPr txBox="1"/>
          <p:nvPr/>
        </p:nvSpPr>
        <p:spPr>
          <a:xfrm>
            <a:off x="457200" y="482600"/>
            <a:ext cx="84582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Calibri"/>
                <a:ea typeface="Calibri"/>
                <a:cs typeface="Calibri"/>
                <a:sym typeface="Calibri"/>
              </a:rPr>
              <a:t>Question:  </a:t>
            </a:r>
            <a:r>
              <a:rPr lang="en-US" sz="2800">
                <a:solidFill>
                  <a:srgbClr val="000000"/>
                </a:solidFill>
                <a:latin typeface="Calibri"/>
                <a:ea typeface="Calibri"/>
                <a:cs typeface="Calibri"/>
                <a:sym typeface="Calibri"/>
              </a:rPr>
              <a:t>What C code properly fills in the</a:t>
            </a:r>
            <a:endParaRPr/>
          </a:p>
          <a:p>
            <a:pPr indent="0" lvl="0" marL="0" marR="0" rtl="0" algn="l">
              <a:spcBef>
                <a:spcPts val="0"/>
              </a:spcBef>
              <a:spcAft>
                <a:spcPts val="0"/>
              </a:spcAft>
              <a:buNone/>
            </a:pPr>
            <a:r>
              <a:rPr lang="en-US" sz="2800">
                <a:solidFill>
                  <a:srgbClr val="000000"/>
                </a:solidFill>
                <a:latin typeface="Calibri"/>
                <a:ea typeface="Calibri"/>
                <a:cs typeface="Calibri"/>
                <a:sym typeface="Calibri"/>
              </a:rPr>
              <a:t>following blank?</a:t>
            </a:r>
            <a:endParaRPr sz="2800">
              <a:solidFill>
                <a:srgbClr val="000000"/>
              </a:solidFill>
              <a:latin typeface="Calibri"/>
              <a:ea typeface="Calibri"/>
              <a:cs typeface="Calibri"/>
              <a:sym typeface="Calibri"/>
            </a:endParaRPr>
          </a:p>
        </p:txBody>
      </p:sp>
      <p:cxnSp>
        <p:nvCxnSpPr>
          <p:cNvPr id="494" name="Google Shape;494;p47"/>
          <p:cNvCxnSpPr/>
          <p:nvPr/>
        </p:nvCxnSpPr>
        <p:spPr>
          <a:xfrm>
            <a:off x="457200" y="2157984"/>
            <a:ext cx="8229600" cy="0"/>
          </a:xfrm>
          <a:prstGeom prst="straightConnector1">
            <a:avLst/>
          </a:prstGeom>
          <a:noFill/>
          <a:ln cap="flat" cmpd="sng" w="25400">
            <a:solidFill>
              <a:schemeClr val="dk1"/>
            </a:solidFill>
            <a:prstDash val="solid"/>
            <a:round/>
            <a:headEnd len="sm" w="sm" type="none"/>
            <a:tailEnd len="sm" w="sm" type="none"/>
          </a:ln>
        </p:spPr>
      </p:cxnSp>
      <p:cxnSp>
        <p:nvCxnSpPr>
          <p:cNvPr id="495" name="Google Shape;495;p47"/>
          <p:cNvCxnSpPr/>
          <p:nvPr/>
        </p:nvCxnSpPr>
        <p:spPr>
          <a:xfrm>
            <a:off x="457200" y="4608576"/>
            <a:ext cx="8229600" cy="0"/>
          </a:xfrm>
          <a:prstGeom prst="straightConnector1">
            <a:avLst/>
          </a:prstGeom>
          <a:noFill/>
          <a:ln cap="flat" cmpd="sng" w="25400">
            <a:solidFill>
              <a:schemeClr val="dk1"/>
            </a:solidFill>
            <a:prstDash val="solid"/>
            <a:round/>
            <a:headEnd len="sm" w="sm" type="none"/>
            <a:tailEnd len="sm" w="sm" type="none"/>
          </a:ln>
        </p:spPr>
      </p:cxnSp>
      <p:sp>
        <p:nvSpPr>
          <p:cNvPr id="496" name="Google Shape;496;p47"/>
          <p:cNvSpPr txBox="1"/>
          <p:nvPr/>
        </p:nvSpPr>
        <p:spPr>
          <a:xfrm>
            <a:off x="457200" y="1554480"/>
            <a:ext cx="8229600" cy="298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do {i--;} while(</a:t>
            </a:r>
            <a:r>
              <a:rPr lang="en-US" sz="2400">
                <a:solidFill>
                  <a:srgbClr val="FF0000"/>
                </a:solidFill>
                <a:latin typeface="Courier New"/>
                <a:ea typeface="Courier New"/>
                <a:cs typeface="Courier New"/>
                <a:sym typeface="Courier New"/>
              </a:rPr>
              <a:t>_________</a:t>
            </a:r>
            <a:r>
              <a:rPr lang="en-US" sz="2400">
                <a:solidFill>
                  <a:schemeClr val="dk1"/>
                </a:solidFill>
                <a:latin typeface="Courier New"/>
                <a:ea typeface="Courier New"/>
                <a:cs typeface="Courier New"/>
                <a:sym typeface="Courier New"/>
              </a:rPr>
              <a:t>);</a:t>
            </a:r>
            <a:endParaRPr sz="2400">
              <a:solidFill>
                <a:schemeClr val="accent4"/>
              </a:solidFill>
              <a:latin typeface="Courier New"/>
              <a:ea typeface="Courier New"/>
              <a:cs typeface="Courier New"/>
              <a:sym typeface="Courier New"/>
            </a:endParaRPr>
          </a:p>
          <a:p>
            <a:pPr indent="0" lvl="0" marL="0" marR="0" rtl="0" algn="l">
              <a:spcBef>
                <a:spcPts val="2400"/>
              </a:spcBef>
              <a:spcAft>
                <a:spcPts val="0"/>
              </a:spcAft>
              <a:buNone/>
            </a:pPr>
            <a:r>
              <a:rPr lang="en-US" sz="2400">
                <a:solidFill>
                  <a:schemeClr val="accent4"/>
                </a:solidFill>
                <a:latin typeface="Courier New"/>
                <a:ea typeface="Courier New"/>
                <a:cs typeface="Courier New"/>
                <a:sym typeface="Courier New"/>
              </a:rPr>
              <a:t>Loop:</a:t>
            </a:r>
            <a:r>
              <a:rPr lang="en-US" sz="2400">
                <a:solidFill>
                  <a:srgbClr val="FB0A10"/>
                </a:solidFill>
                <a:latin typeface="Courier New"/>
                <a:ea typeface="Courier New"/>
                <a:cs typeface="Courier New"/>
                <a:sym typeface="Courier New"/>
              </a:rPr>
              <a:t>              </a:t>
            </a:r>
            <a:r>
              <a:rPr lang="en-US" sz="2400">
                <a:solidFill>
                  <a:srgbClr val="A5A5A5"/>
                </a:solidFill>
                <a:latin typeface="Courier New"/>
                <a:ea typeface="Courier New"/>
                <a:cs typeface="Courier New"/>
                <a:sym typeface="Courier New"/>
              </a:rPr>
              <a:t># i→$s0, j→$s1</a:t>
            </a:r>
            <a:endParaRPr sz="2400">
              <a:solidFill>
                <a:srgbClr val="A5A5A5"/>
              </a:solidFill>
              <a:latin typeface="Courier New"/>
              <a:ea typeface="Courier New"/>
              <a:cs typeface="Courier New"/>
              <a:sym typeface="Courier New"/>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addi $s0,$s0,-1    </a:t>
            </a:r>
            <a:r>
              <a:rPr lang="en-US" sz="2400">
                <a:solidFill>
                  <a:srgbClr val="A5A5A5"/>
                </a:solidFill>
                <a:latin typeface="Courier New"/>
                <a:ea typeface="Courier New"/>
                <a:cs typeface="Courier New"/>
                <a:sym typeface="Courier New"/>
              </a:rPr>
              <a:t># i = i - 1</a:t>
            </a:r>
            <a:br>
              <a:rPr lang="en-US" sz="2400">
                <a:solidFill>
                  <a:srgbClr val="A5A5A5"/>
                </a:solidFill>
                <a:latin typeface="Courier New"/>
                <a:ea typeface="Courier New"/>
                <a:cs typeface="Courier New"/>
                <a:sym typeface="Courier New"/>
              </a:rPr>
            </a:br>
            <a:r>
              <a:rPr lang="en-US" sz="2400">
                <a:solidFill>
                  <a:schemeClr val="dk1"/>
                </a:solidFill>
                <a:latin typeface="Courier New"/>
                <a:ea typeface="Courier New"/>
                <a:cs typeface="Courier New"/>
                <a:sym typeface="Courier New"/>
              </a:rPr>
              <a:t>slti </a:t>
            </a:r>
            <a:r>
              <a:rPr lang="en-US" sz="2400">
                <a:solidFill>
                  <a:srgbClr val="008000"/>
                </a:solidFill>
                <a:latin typeface="Courier New"/>
                <a:ea typeface="Courier New"/>
                <a:cs typeface="Courier New"/>
                <a:sym typeface="Courier New"/>
              </a:rPr>
              <a:t>$t0</a:t>
            </a:r>
            <a:r>
              <a:rPr lang="en-US" sz="2400">
                <a:solidFill>
                  <a:schemeClr val="dk1"/>
                </a:solidFill>
                <a:latin typeface="Courier New"/>
                <a:ea typeface="Courier New"/>
                <a:cs typeface="Courier New"/>
                <a:sym typeface="Courier New"/>
              </a:rPr>
              <a:t>,</a:t>
            </a:r>
            <a:r>
              <a:rPr lang="en-US" sz="2400">
                <a:solidFill>
                  <a:schemeClr val="accent2"/>
                </a:solidFill>
                <a:latin typeface="Courier New"/>
                <a:ea typeface="Courier New"/>
                <a:cs typeface="Courier New"/>
                <a:sym typeface="Courier New"/>
              </a:rPr>
              <a:t>$s1</a:t>
            </a:r>
            <a:r>
              <a:rPr lang="en-US" sz="2400">
                <a:solidFill>
                  <a:schemeClr val="dk1"/>
                </a:solidFill>
                <a:latin typeface="Courier New"/>
                <a:ea typeface="Courier New"/>
                <a:cs typeface="Courier New"/>
                <a:sym typeface="Courier New"/>
              </a:rPr>
              <a:t>,2     </a:t>
            </a:r>
            <a:r>
              <a:rPr lang="en-US" sz="2400">
                <a:solidFill>
                  <a:srgbClr val="A5A5A5"/>
                </a:solidFill>
                <a:latin typeface="Courier New"/>
                <a:ea typeface="Courier New"/>
                <a:cs typeface="Courier New"/>
                <a:sym typeface="Courier New"/>
              </a:rPr>
              <a:t># $t0 = (j &lt; 2)</a:t>
            </a:r>
            <a:br>
              <a:rPr i="1" lang="en-US" sz="2400">
                <a:solidFill>
                  <a:schemeClr val="dk1"/>
                </a:solidFill>
                <a:latin typeface="Courier New"/>
                <a:ea typeface="Courier New"/>
                <a:cs typeface="Courier New"/>
                <a:sym typeface="Courier New"/>
              </a:rPr>
            </a:br>
            <a:r>
              <a:rPr lang="en-US" sz="2400">
                <a:solidFill>
                  <a:schemeClr val="dk1"/>
                </a:solidFill>
                <a:latin typeface="Courier New"/>
                <a:ea typeface="Courier New"/>
                <a:cs typeface="Courier New"/>
                <a:sym typeface="Courier New"/>
              </a:rPr>
              <a:t>beq  </a:t>
            </a:r>
            <a:r>
              <a:rPr lang="en-US" sz="2400">
                <a:solidFill>
                  <a:srgbClr val="008000"/>
                </a:solidFill>
                <a:latin typeface="Courier New"/>
                <a:ea typeface="Courier New"/>
                <a:cs typeface="Courier New"/>
                <a:sym typeface="Courier New"/>
              </a:rPr>
              <a:t>$t0</a:t>
            </a:r>
            <a:r>
              <a:rPr lang="en-US" sz="2400">
                <a:solidFill>
                  <a:schemeClr val="dk1"/>
                </a:solidFill>
                <a:latin typeface="Courier New"/>
                <a:ea typeface="Courier New"/>
                <a:cs typeface="Courier New"/>
                <a:sym typeface="Courier New"/>
              </a:rPr>
              <a:t>,$0 ,</a:t>
            </a:r>
            <a:r>
              <a:rPr lang="en-US" sz="2400">
                <a:solidFill>
                  <a:schemeClr val="accent6"/>
                </a:solidFill>
                <a:latin typeface="Courier New"/>
                <a:ea typeface="Courier New"/>
                <a:cs typeface="Courier New"/>
                <a:sym typeface="Courier New"/>
              </a:rPr>
              <a:t>Loop</a:t>
            </a:r>
            <a:r>
              <a:rPr lang="en-US" sz="2400">
                <a:solidFill>
                  <a:srgbClr val="FB0A10"/>
                </a:solidFill>
                <a:latin typeface="Courier New"/>
                <a:ea typeface="Courier New"/>
                <a:cs typeface="Courier New"/>
                <a:sym typeface="Courier New"/>
              </a:rPr>
              <a:t>  </a:t>
            </a:r>
            <a:r>
              <a:rPr lang="en-US" sz="2400">
                <a:solidFill>
                  <a:srgbClr val="A5A5A5"/>
                </a:solidFill>
                <a:latin typeface="Courier New"/>
                <a:ea typeface="Courier New"/>
                <a:cs typeface="Courier New"/>
                <a:sym typeface="Courier New"/>
              </a:rPr>
              <a:t># goto Loop if $t0==0</a:t>
            </a:r>
            <a:endParaRPr sz="2400">
              <a:solidFill>
                <a:srgbClr val="A5A5A5"/>
              </a:solidFill>
              <a:latin typeface="Courier New"/>
              <a:ea typeface="Courier New"/>
              <a:cs typeface="Courier New"/>
              <a:sym typeface="Courier New"/>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slt  </a:t>
            </a:r>
            <a:r>
              <a:rPr lang="en-US" sz="2400">
                <a:solidFill>
                  <a:srgbClr val="008000"/>
                </a:solidFill>
                <a:latin typeface="Courier New"/>
                <a:ea typeface="Courier New"/>
                <a:cs typeface="Courier New"/>
                <a:sym typeface="Courier New"/>
              </a:rPr>
              <a:t>$t0</a:t>
            </a:r>
            <a:r>
              <a:rPr lang="en-US" sz="2400">
                <a:solidFill>
                  <a:schemeClr val="dk1"/>
                </a:solidFill>
                <a:latin typeface="Courier New"/>
                <a:ea typeface="Courier New"/>
                <a:cs typeface="Courier New"/>
                <a:sym typeface="Courier New"/>
              </a:rPr>
              <a:t>,</a:t>
            </a:r>
            <a:r>
              <a:rPr lang="en-US" sz="2400">
                <a:solidFill>
                  <a:schemeClr val="accent2"/>
                </a:solidFill>
                <a:latin typeface="Courier New"/>
                <a:ea typeface="Courier New"/>
                <a:cs typeface="Courier New"/>
                <a:sym typeface="Courier New"/>
              </a:rPr>
              <a:t>$s1</a:t>
            </a:r>
            <a:r>
              <a:rPr lang="en-US" sz="2400">
                <a:solidFill>
                  <a:schemeClr val="dk1"/>
                </a:solidFill>
                <a:latin typeface="Courier New"/>
                <a:ea typeface="Courier New"/>
                <a:cs typeface="Courier New"/>
                <a:sym typeface="Courier New"/>
              </a:rPr>
              <a:t>,$s0   </a:t>
            </a:r>
            <a:r>
              <a:rPr lang="en-US" sz="2400">
                <a:solidFill>
                  <a:srgbClr val="A5A5A5"/>
                </a:solidFill>
                <a:latin typeface="Courier New"/>
                <a:ea typeface="Courier New"/>
                <a:cs typeface="Courier New"/>
                <a:sym typeface="Courier New"/>
              </a:rPr>
              <a:t># $t0 = (j &lt; i)</a:t>
            </a:r>
            <a:br>
              <a:rPr lang="en-US" sz="2400">
                <a:solidFill>
                  <a:schemeClr val="dk1"/>
                </a:solidFill>
                <a:latin typeface="Courier New"/>
                <a:ea typeface="Courier New"/>
                <a:cs typeface="Courier New"/>
                <a:sym typeface="Courier New"/>
              </a:rPr>
            </a:br>
            <a:r>
              <a:rPr lang="en-US" sz="2400">
                <a:solidFill>
                  <a:schemeClr val="dk1"/>
                </a:solidFill>
                <a:latin typeface="Courier New"/>
                <a:ea typeface="Courier New"/>
                <a:cs typeface="Courier New"/>
                <a:sym typeface="Courier New"/>
              </a:rPr>
              <a:t>bne  </a:t>
            </a:r>
            <a:r>
              <a:rPr lang="en-US" sz="2400">
                <a:solidFill>
                  <a:srgbClr val="008000"/>
                </a:solidFill>
                <a:latin typeface="Courier New"/>
                <a:ea typeface="Courier New"/>
                <a:cs typeface="Courier New"/>
                <a:sym typeface="Courier New"/>
              </a:rPr>
              <a:t>$t0</a:t>
            </a:r>
            <a:r>
              <a:rPr lang="en-US" sz="2400">
                <a:solidFill>
                  <a:schemeClr val="dk1"/>
                </a:solidFill>
                <a:latin typeface="Courier New"/>
                <a:ea typeface="Courier New"/>
                <a:cs typeface="Courier New"/>
                <a:sym typeface="Courier New"/>
              </a:rPr>
              <a:t>,$0 ,</a:t>
            </a:r>
            <a:r>
              <a:rPr lang="en-US" sz="2400">
                <a:solidFill>
                  <a:schemeClr val="accent6"/>
                </a:solidFill>
                <a:latin typeface="Courier New"/>
                <a:ea typeface="Courier New"/>
                <a:cs typeface="Courier New"/>
                <a:sym typeface="Courier New"/>
              </a:rPr>
              <a:t>Loop</a:t>
            </a:r>
            <a:r>
              <a:rPr lang="en-US" sz="2400">
                <a:solidFill>
                  <a:srgbClr val="FB0A10"/>
                </a:solidFill>
                <a:latin typeface="Courier New"/>
                <a:ea typeface="Courier New"/>
                <a:cs typeface="Courier New"/>
                <a:sym typeface="Courier New"/>
              </a:rPr>
              <a:t>  </a:t>
            </a:r>
            <a:r>
              <a:rPr lang="en-US" sz="2400">
                <a:solidFill>
                  <a:srgbClr val="A5A5A5"/>
                </a:solidFill>
                <a:latin typeface="Courier New"/>
                <a:ea typeface="Courier New"/>
                <a:cs typeface="Courier New"/>
                <a:sym typeface="Courier New"/>
              </a:rPr>
              <a:t># goto Loop if $t0!=0</a:t>
            </a:r>
            <a:endParaRPr sz="2400">
              <a:solidFill>
                <a:srgbClr val="A5A5A5"/>
              </a:solidFill>
              <a:latin typeface="Courier New"/>
              <a:ea typeface="Courier New"/>
              <a:cs typeface="Courier New"/>
              <a:sym typeface="Courier New"/>
            </a:endParaRPr>
          </a:p>
        </p:txBody>
      </p:sp>
      <p:sp>
        <p:nvSpPr>
          <p:cNvPr id="497" name="Google Shape;497;p47"/>
          <p:cNvSpPr/>
          <p:nvPr/>
        </p:nvSpPr>
        <p:spPr>
          <a:xfrm>
            <a:off x="960438" y="4754880"/>
            <a:ext cx="3764100" cy="5232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4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99" name="Google Shape;499;p47"/>
          <p:cNvSpPr txBox="1"/>
          <p:nvPr/>
        </p:nvSpPr>
        <p:spPr>
          <a:xfrm rot="-1420061">
            <a:off x="4817593" y="5257975"/>
            <a:ext cx="3853960" cy="1055345"/>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solidFill>
                  <a:srgbClr val="FF0000"/>
                </a:solidFill>
                <a:latin typeface="Calibri"/>
                <a:ea typeface="Calibri"/>
                <a:cs typeface="Calibri"/>
                <a:sym typeface="Calibri"/>
              </a:rPr>
              <a:t>PSEUDOINSTRUCTIONS </a:t>
            </a:r>
            <a:endParaRPr sz="3000">
              <a:solidFill>
                <a:srgbClr val="FF0000"/>
              </a:solidFill>
              <a:latin typeface="Calibri"/>
              <a:ea typeface="Calibri"/>
              <a:cs typeface="Calibri"/>
              <a:sym typeface="Calibri"/>
            </a:endParaRPr>
          </a:p>
          <a:p>
            <a:pPr indent="0" lvl="0" marL="0" rtl="0" algn="ctr">
              <a:spcBef>
                <a:spcPts val="0"/>
              </a:spcBef>
              <a:spcAft>
                <a:spcPts val="0"/>
              </a:spcAft>
              <a:buNone/>
            </a:pPr>
            <a:r>
              <a:rPr lang="en-US" sz="3000">
                <a:solidFill>
                  <a:srgbClr val="FF0000"/>
                </a:solidFill>
                <a:latin typeface="Calibri"/>
                <a:ea typeface="Calibri"/>
                <a:cs typeface="Calibri"/>
                <a:sym typeface="Calibri"/>
              </a:rPr>
              <a:t>TO THE RESCUE!</a:t>
            </a:r>
            <a:endParaRPr sz="30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1"/>
                                        <p:tgtEl>
                                          <p:spTgt spid="4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Review of Last Lecture (1/2)</a:t>
            </a:r>
            <a:endParaRPr b="0" i="0" sz="4400" u="none" cap="none" strike="noStrike">
              <a:solidFill>
                <a:schemeClr val="accent1"/>
              </a:solidFill>
              <a:latin typeface="Calibri"/>
              <a:ea typeface="Calibri"/>
              <a:cs typeface="Calibri"/>
              <a:sym typeface="Calibri"/>
            </a:endParaRPr>
          </a:p>
        </p:txBody>
      </p:sp>
      <p:sp>
        <p:nvSpPr>
          <p:cNvPr id="203" name="Google Shape;203;p30"/>
          <p:cNvSpPr txBox="1"/>
          <p:nvPr>
            <p:ph idx="1" type="body"/>
          </p:nvPr>
        </p:nvSpPr>
        <p:spPr>
          <a:xfrm>
            <a:off x="457200" y="1371599"/>
            <a:ext cx="8229600" cy="508362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RISC Design Principles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Smaller is faster:  32 registers, fewer instructions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Keep it simple:  rigid syntax</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Registers:  </a:t>
            </a:r>
            <a:r>
              <a:rPr b="0" i="0" lang="en-US" sz="3000" u="none" cap="none" strike="noStrike">
                <a:solidFill>
                  <a:schemeClr val="dk1"/>
                </a:solidFill>
                <a:latin typeface="Courier New"/>
                <a:ea typeface="Courier New"/>
                <a:cs typeface="Courier New"/>
                <a:sym typeface="Courier New"/>
              </a:rPr>
              <a:t>$s0-$s7</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$t0-$t9</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$0</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No data types, just </a:t>
            </a:r>
            <a:r>
              <a:rPr b="0" i="0" lang="en-US" sz="2800" u="none" cap="none" strike="noStrike">
                <a:solidFill>
                  <a:srgbClr val="FF0000"/>
                </a:solidFill>
                <a:latin typeface="Calibri"/>
                <a:ea typeface="Calibri"/>
                <a:cs typeface="Calibri"/>
                <a:sym typeface="Calibri"/>
              </a:rPr>
              <a:t>raw bits</a:t>
            </a:r>
            <a:r>
              <a:rPr b="0" i="0" lang="en-US" sz="2800" u="none" cap="none" strike="noStrike">
                <a:solidFill>
                  <a:schemeClr val="dk1"/>
                </a:solidFill>
                <a:latin typeface="Calibri"/>
                <a:ea typeface="Calibri"/>
                <a:cs typeface="Calibri"/>
                <a:sym typeface="Calibri"/>
              </a:rPr>
              <a:t>, operations determine how they are interpreted</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Memory is byte-addressed</a:t>
            </a:r>
            <a:endParaRPr/>
          </a:p>
          <a:p>
            <a:pPr indent="-285750" lvl="1" marL="742950" marR="0" rtl="0" algn="l">
              <a:spcBef>
                <a:spcPts val="560"/>
              </a:spcBef>
              <a:spcAft>
                <a:spcPts val="0"/>
              </a:spcAft>
              <a:buClr>
                <a:schemeClr val="dk1"/>
              </a:buClr>
              <a:buSzPts val="2800"/>
              <a:buFont typeface="Arial"/>
              <a:buChar char="–"/>
            </a:pPr>
            <a:r>
              <a:rPr lang="en-US"/>
              <a:t>no types → no automatic pointer arithmetic</a:t>
            </a:r>
            <a:endParaRPr b="0" i="0" sz="3200" u="none" cap="none" strike="noStrike">
              <a:solidFill>
                <a:schemeClr val="dk1"/>
              </a:solidFill>
              <a:highlight>
                <a:srgbClr val="FFFF00"/>
              </a:highlight>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04" name="Google Shape;204;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205" name="Google Shape;205;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06" name="Google Shape;20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505" name="Google Shape;505;p48"/>
          <p:cNvSpPr txBox="1"/>
          <p:nvPr>
            <p:ph idx="1" type="body"/>
          </p:nvPr>
        </p:nvSpPr>
        <p:spPr>
          <a:xfrm>
            <a:off x="457200" y="1219199"/>
            <a:ext cx="8229600" cy="49377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Clr>
                <a:srgbClr val="A5A5A5"/>
              </a:buClr>
              <a:buSzPts val="3200"/>
              <a:buFont typeface="Arial"/>
              <a:buChar char="•"/>
            </a:pPr>
            <a:r>
              <a:rPr lang="en-US">
                <a:solidFill>
                  <a:srgbClr val="A5A5A5"/>
                </a:solidFill>
              </a:rPr>
              <a:t>More Memory Instructions</a:t>
            </a:r>
            <a:endParaRPr>
              <a:solidFill>
                <a:srgbClr val="A5A5A5"/>
              </a:solidFill>
            </a:endParaRPr>
          </a:p>
          <a:p>
            <a:pPr indent="-342900" lvl="0" marL="342900" marR="0" rtl="0" algn="l">
              <a:spcBef>
                <a:spcPts val="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Inequalities</a:t>
            </a:r>
            <a:endParaRPr>
              <a:solidFill>
                <a:srgbClr val="A5A5A5"/>
              </a:solidFill>
            </a:endParaRPr>
          </a:p>
          <a:p>
            <a:pPr indent="-342900" lvl="0" marL="342900" rtl="0" algn="l">
              <a:spcBef>
                <a:spcPts val="640"/>
              </a:spcBef>
              <a:spcAft>
                <a:spcPts val="0"/>
              </a:spcAft>
              <a:buClr>
                <a:srgbClr val="FF0000"/>
              </a:buClr>
              <a:buSzPts val="3200"/>
              <a:buFont typeface="Arial"/>
              <a:buChar char="•"/>
            </a:pPr>
            <a:r>
              <a:rPr lang="en-US">
                <a:solidFill>
                  <a:srgbClr val="FF0000"/>
                </a:solidFill>
              </a:rPr>
              <a:t>Administrivia</a:t>
            </a:r>
            <a:endParaRPr>
              <a:solidFill>
                <a:srgbClr val="FF0000"/>
              </a:solidFill>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Pseudo-Instructions</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Implementing Functions in MIPS</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Function Calling Conventions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Remaining Registers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Memory Address Convention</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a:t>
            </a:r>
            <a:r>
              <a:rPr lang="en-US">
                <a:solidFill>
                  <a:srgbClr val="A5A5A5"/>
                </a:solidFill>
              </a:rPr>
              <a:t>Alternate </a:t>
            </a:r>
            <a:r>
              <a:rPr b="0" i="0" lang="en-US" sz="3200" u="none" cap="none" strike="noStrike">
                <a:solidFill>
                  <a:srgbClr val="A5A5A5"/>
                </a:solidFill>
                <a:latin typeface="Calibri"/>
                <a:ea typeface="Calibri"/>
                <a:cs typeface="Calibri"/>
                <a:sym typeface="Calibri"/>
              </a:rPr>
              <a:t>Register Convention Analogy</a:t>
            </a:r>
            <a:endParaRPr/>
          </a:p>
        </p:txBody>
      </p:sp>
      <p:sp>
        <p:nvSpPr>
          <p:cNvPr id="506" name="Google Shape;506;p4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07" name="Google Shape;507;p4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
        <p:nvSpPr>
          <p:cNvPr id="508" name="Google Shape;508;p4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Administrivia</a:t>
            </a:r>
            <a:endParaRPr b="0" i="0" sz="4400" u="none" cap="none" strike="noStrike">
              <a:solidFill>
                <a:schemeClr val="accent1"/>
              </a:solidFill>
              <a:latin typeface="Calibri"/>
              <a:ea typeface="Calibri"/>
              <a:cs typeface="Calibri"/>
              <a:sym typeface="Calibri"/>
            </a:endParaRPr>
          </a:p>
        </p:txBody>
      </p:sp>
      <p:sp>
        <p:nvSpPr>
          <p:cNvPr id="514" name="Google Shape;514;p49"/>
          <p:cNvSpPr txBox="1"/>
          <p:nvPr>
            <p:ph idx="1" type="body"/>
          </p:nvPr>
        </p:nvSpPr>
        <p:spPr>
          <a:xfrm>
            <a:off x="457200" y="1600199"/>
            <a:ext cx="8229600" cy="484632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HW1 due tomorrow</a:t>
            </a:r>
            <a:r>
              <a:rPr lang="en-US"/>
              <a:t> </a:t>
            </a:r>
            <a:r>
              <a:rPr b="0" i="0" lang="en-US" sz="3200" u="none" cap="none" strike="noStrike">
                <a:solidFill>
                  <a:schemeClr val="dk1"/>
                </a:solidFill>
                <a:latin typeface="Calibri"/>
                <a:ea typeface="Calibri"/>
                <a:cs typeface="Calibri"/>
                <a:sym typeface="Calibri"/>
              </a:rPr>
              <a:t>&amp; Proj1 due </a:t>
            </a:r>
            <a:r>
              <a:rPr lang="en-US"/>
              <a:t>Thurs</a:t>
            </a:r>
            <a:r>
              <a:rPr b="0" i="0" lang="en-US" sz="3200" u="none" cap="none" strike="noStrike">
                <a:solidFill>
                  <a:schemeClr val="dk1"/>
                </a:solidFill>
                <a:latin typeface="Calibri"/>
                <a:ea typeface="Calibri"/>
                <a:cs typeface="Calibri"/>
                <a:sym typeface="Calibri"/>
              </a:rPr>
              <a:t> </a:t>
            </a:r>
            <a:r>
              <a:rPr lang="en-US"/>
              <a:t>6</a:t>
            </a:r>
            <a:r>
              <a:rPr b="0" i="0" lang="en-US" sz="3200" u="none" cap="none" strike="noStrike">
                <a:solidFill>
                  <a:schemeClr val="dk1"/>
                </a:solidFill>
                <a:latin typeface="Calibri"/>
                <a:ea typeface="Calibri"/>
                <a:cs typeface="Calibri"/>
                <a:sym typeface="Calibri"/>
              </a:rPr>
              <a:t>/</a:t>
            </a:r>
            <a:r>
              <a:rPr lang="en-US"/>
              <a:t>29</a:t>
            </a:r>
            <a:endParaRPr/>
          </a:p>
          <a:p>
            <a:pPr indent="-285750" lvl="1" marL="742950" marR="0" rtl="0" algn="l">
              <a:lnSpc>
                <a:spcPct val="100000"/>
              </a:lnSpc>
              <a:spcBef>
                <a:spcPts val="560"/>
              </a:spcBef>
              <a:spcAft>
                <a:spcPts val="0"/>
              </a:spcAft>
              <a:buClr>
                <a:schemeClr val="dk1"/>
              </a:buClr>
              <a:buSzPts val="2800"/>
              <a:buFont typeface="Arial"/>
              <a:buChar char="–"/>
            </a:pPr>
            <a:r>
              <a:rPr b="0" i="0" lang="en-US" sz="3200" u="none" cap="none" strike="noStrike">
                <a:solidFill>
                  <a:schemeClr val="dk1"/>
                </a:solidFill>
                <a:latin typeface="Calibri"/>
                <a:ea typeface="Calibri"/>
                <a:cs typeface="Calibri"/>
                <a:sym typeface="Calibri"/>
              </a:rPr>
              <a:t>HW2 </a:t>
            </a:r>
            <a:r>
              <a:rPr lang="en-US"/>
              <a:t>released</a:t>
            </a:r>
            <a:r>
              <a:rPr b="0" i="0" lang="en-US" sz="3200" u="none" cap="none" strike="noStrike">
                <a:solidFill>
                  <a:schemeClr val="dk1"/>
                </a:solidFill>
                <a:latin typeface="Calibri"/>
                <a:ea typeface="Calibri"/>
                <a:cs typeface="Calibri"/>
                <a:sym typeface="Calibri"/>
              </a:rPr>
              <a:t>, due Monday 7</a:t>
            </a:r>
            <a:r>
              <a:rPr lang="en-US" sz="3200"/>
              <a:t>/3</a:t>
            </a:r>
            <a:endParaRPr b="0" i="0" sz="28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MT1 on 7/</a:t>
            </a:r>
            <a:r>
              <a:rPr lang="en-US"/>
              <a:t>11</a:t>
            </a:r>
            <a:r>
              <a:rPr b="0" i="0" lang="en-US" sz="3200" u="none" cap="none" strike="noStrike">
                <a:solidFill>
                  <a:schemeClr val="dk1"/>
                </a:solidFill>
                <a:latin typeface="Calibri"/>
                <a:ea typeface="Calibri"/>
                <a:cs typeface="Calibri"/>
                <a:sym typeface="Calibri"/>
              </a:rPr>
              <a:t> during lecture time</a:t>
            </a:r>
            <a:endParaRPr/>
          </a:p>
          <a:p>
            <a:pPr indent="-285750" lvl="1" marL="742950" marR="0" rtl="0" algn="l">
              <a:spcBef>
                <a:spcPts val="560"/>
              </a:spcBef>
              <a:spcAft>
                <a:spcPts val="0"/>
              </a:spcAft>
              <a:buClr>
                <a:schemeClr val="dk1"/>
              </a:buClr>
              <a:buSzPts val="2800"/>
              <a:buFont typeface="Arial"/>
              <a:buChar char="–"/>
            </a:pPr>
            <a:r>
              <a:rPr lang="en-US"/>
              <a:t>Location: Dwinelle 155</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Attend Guerilla Session for extra practice! </a:t>
            </a:r>
            <a:endParaRPr b="0" i="0" sz="2800" u="none" cap="none" strike="noStrike">
              <a:solidFill>
                <a:schemeClr val="dk1"/>
              </a:solidFill>
              <a:latin typeface="Calibri"/>
              <a:ea typeface="Calibri"/>
              <a:cs typeface="Calibri"/>
              <a:sym typeface="Calibri"/>
            </a:endParaRPr>
          </a:p>
          <a:p>
            <a:pPr indent="-254000" lvl="2" marL="1143000" marR="0" rtl="0" algn="l">
              <a:spcBef>
                <a:spcPts val="560"/>
              </a:spcBef>
              <a:spcAft>
                <a:spcPts val="0"/>
              </a:spcAft>
              <a:buClr>
                <a:schemeClr val="dk1"/>
              </a:buClr>
              <a:buSzPts val="2800"/>
              <a:buFont typeface="Arial"/>
              <a:buChar char="•"/>
            </a:pPr>
            <a:r>
              <a:rPr b="1" lang="en-US" sz="2800"/>
              <a:t>Time</a:t>
            </a:r>
            <a:r>
              <a:rPr lang="en-US" sz="2800"/>
              <a:t>:</a:t>
            </a:r>
            <a:r>
              <a:rPr b="0" i="0" lang="en-US" sz="2800" u="none" cap="none" strike="noStrike">
                <a:solidFill>
                  <a:schemeClr val="dk1"/>
                </a:solidFill>
                <a:latin typeface="Calibri"/>
                <a:ea typeface="Calibri"/>
                <a:cs typeface="Calibri"/>
                <a:sym typeface="Calibri"/>
              </a:rPr>
              <a:t> </a:t>
            </a:r>
            <a:r>
              <a:rPr lang="en-US" sz="2800"/>
              <a:t>Tomorrow (Wed)</a:t>
            </a:r>
            <a:r>
              <a:rPr b="0" i="0" lang="en-US" sz="2800" u="none" cap="none" strike="noStrike">
                <a:solidFill>
                  <a:schemeClr val="dk1"/>
                </a:solidFill>
                <a:latin typeface="Calibri"/>
                <a:ea typeface="Calibri"/>
                <a:cs typeface="Calibri"/>
                <a:sym typeface="Calibri"/>
              </a:rPr>
              <a:t> 5-7pm</a:t>
            </a:r>
            <a:endParaRPr b="0" i="0" sz="2800" u="none" cap="none" strike="noStrike">
              <a:solidFill>
                <a:schemeClr val="dk1"/>
              </a:solidFill>
              <a:latin typeface="Calibri"/>
              <a:ea typeface="Calibri"/>
              <a:cs typeface="Calibri"/>
              <a:sym typeface="Calibri"/>
            </a:endParaRPr>
          </a:p>
          <a:p>
            <a:pPr indent="-254000" lvl="2" marL="1143000" marR="0" rtl="0" algn="l">
              <a:spcBef>
                <a:spcPts val="560"/>
              </a:spcBef>
              <a:spcAft>
                <a:spcPts val="0"/>
              </a:spcAft>
              <a:buSzPts val="2800"/>
              <a:buChar char="•"/>
            </a:pPr>
            <a:r>
              <a:rPr b="1" lang="en-US" sz="2800"/>
              <a:t>Location</a:t>
            </a:r>
            <a:r>
              <a:rPr lang="en-US" sz="2800"/>
              <a:t>: Cory 540AB—also have Cory 521 if needed</a:t>
            </a:r>
            <a:endParaRPr sz="2800"/>
          </a:p>
          <a:p>
            <a:pPr indent="-317500" lvl="0" marL="342900" marR="0" rtl="0" algn="l">
              <a:spcBef>
                <a:spcPts val="560"/>
              </a:spcBef>
              <a:spcAft>
                <a:spcPts val="0"/>
              </a:spcAft>
              <a:buClr>
                <a:schemeClr val="dk1"/>
              </a:buClr>
              <a:buSzPts val="2800"/>
              <a:buFont typeface="Arial"/>
              <a:buChar char="•"/>
            </a:pPr>
            <a:r>
              <a:rPr lang="en-US" sz="2800"/>
              <a:t>Sent out emails to everyone who didn’t register their and iClicker with us</a:t>
            </a:r>
            <a:endParaRPr sz="2800"/>
          </a:p>
        </p:txBody>
      </p:sp>
      <p:sp>
        <p:nvSpPr>
          <p:cNvPr id="515" name="Google Shape;515;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16" name="Google Shape;516;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
        <p:nvSpPr>
          <p:cNvPr id="517" name="Google Shape;517;p4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523" name="Google Shape;523;p50"/>
          <p:cNvSpPr txBox="1"/>
          <p:nvPr>
            <p:ph idx="1" type="body"/>
          </p:nvPr>
        </p:nvSpPr>
        <p:spPr>
          <a:xfrm>
            <a:off x="457200" y="1219199"/>
            <a:ext cx="8229600" cy="49377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Clr>
                <a:srgbClr val="A5A5A5"/>
              </a:buClr>
              <a:buSzPts val="3200"/>
              <a:buFont typeface="Arial"/>
              <a:buChar char="•"/>
            </a:pPr>
            <a:r>
              <a:rPr lang="en-US">
                <a:solidFill>
                  <a:srgbClr val="A5A5A5"/>
                </a:solidFill>
              </a:rPr>
              <a:t>More Memory Instructions</a:t>
            </a:r>
            <a:endParaRPr>
              <a:solidFill>
                <a:srgbClr val="A5A5A5"/>
              </a:solidFill>
            </a:endParaRPr>
          </a:p>
          <a:p>
            <a:pPr indent="-342900" lvl="0" marL="342900" marR="0" rtl="0" algn="l">
              <a:spcBef>
                <a:spcPts val="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Inequalities</a:t>
            </a:r>
            <a:endParaRPr>
              <a:solidFill>
                <a:srgbClr val="A5A5A5"/>
              </a:solidFill>
            </a:endParaRPr>
          </a:p>
          <a:p>
            <a:pPr indent="-342900" lvl="0" marL="342900" rtl="0" algn="l">
              <a:spcBef>
                <a:spcPts val="640"/>
              </a:spcBef>
              <a:spcAft>
                <a:spcPts val="0"/>
              </a:spcAft>
              <a:buClr>
                <a:srgbClr val="A5A5A5"/>
              </a:buClr>
              <a:buSzPts val="3200"/>
              <a:buFont typeface="Arial"/>
              <a:buChar char="•"/>
            </a:pPr>
            <a:r>
              <a:rPr lang="en-US">
                <a:solidFill>
                  <a:srgbClr val="A5A5A5"/>
                </a:solidFill>
              </a:rPr>
              <a:t>Administrivia</a:t>
            </a:r>
            <a:endParaRPr>
              <a:solidFill>
                <a:srgbClr val="A5A5A5"/>
              </a:solidFill>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Pseudo-Instructions</a:t>
            </a:r>
            <a:endParaRPr b="0" i="0" sz="3200" u="none" cap="none" strike="noStrike">
              <a:solidFill>
                <a:srgbClr val="FF0000"/>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Implementing Functions in MIPS</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Function Calling Conventions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Remaining Registers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Memory Address Convention</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a:t>
            </a:r>
            <a:r>
              <a:rPr lang="en-US">
                <a:solidFill>
                  <a:srgbClr val="A5A5A5"/>
                </a:solidFill>
              </a:rPr>
              <a:t>Alternate </a:t>
            </a:r>
            <a:r>
              <a:rPr b="0" i="0" lang="en-US" sz="3200" u="none" cap="none" strike="noStrike">
                <a:solidFill>
                  <a:srgbClr val="A5A5A5"/>
                </a:solidFill>
                <a:latin typeface="Calibri"/>
                <a:ea typeface="Calibri"/>
                <a:cs typeface="Calibri"/>
                <a:sym typeface="Calibri"/>
              </a:rPr>
              <a:t>Register Convention Analogy</a:t>
            </a:r>
            <a:endParaRPr/>
          </a:p>
        </p:txBody>
      </p:sp>
      <p:sp>
        <p:nvSpPr>
          <p:cNvPr id="524" name="Google Shape;524;p5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25" name="Google Shape;525;p5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526" name="Google Shape;526;p5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Assembler Pseudo-Instructions</a:t>
            </a:r>
            <a:endParaRPr b="0" i="0" sz="4400" u="none" cap="none" strike="noStrike">
              <a:solidFill>
                <a:schemeClr val="accent1"/>
              </a:solidFill>
              <a:latin typeface="Calibri"/>
              <a:ea typeface="Calibri"/>
              <a:cs typeface="Calibri"/>
              <a:sym typeface="Calibri"/>
            </a:endParaRPr>
          </a:p>
        </p:txBody>
      </p:sp>
      <p:sp>
        <p:nvSpPr>
          <p:cNvPr id="532" name="Google Shape;532;p51"/>
          <p:cNvSpPr txBox="1"/>
          <p:nvPr>
            <p:ph idx="1" type="body"/>
          </p:nvPr>
        </p:nvSpPr>
        <p:spPr>
          <a:xfrm>
            <a:off x="457200" y="1178900"/>
            <a:ext cx="8229600" cy="3513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960"/>
              <a:buFont typeface="Arial"/>
              <a:buChar char="•"/>
            </a:pPr>
            <a:r>
              <a:rPr lang="en-US" sz="2960"/>
              <a:t>more intuitive for programmers, but NOT directly implemented in hardware</a:t>
            </a:r>
            <a:endParaRPr sz="2960"/>
          </a:p>
          <a:p>
            <a:pPr indent="-342900" lvl="0" marL="342900" marR="0" rtl="0" algn="l">
              <a:lnSpc>
                <a:spcPct val="90000"/>
              </a:lnSpc>
              <a:spcBef>
                <a:spcPts val="0"/>
              </a:spcBef>
              <a:spcAft>
                <a:spcPts val="0"/>
              </a:spcAft>
              <a:buClr>
                <a:schemeClr val="dk1"/>
              </a:buClr>
              <a:buSzPts val="2960"/>
              <a:buFont typeface="Arial"/>
              <a:buChar char="•"/>
            </a:pPr>
            <a:r>
              <a:rPr lang="en-US" sz="2960"/>
              <a:t>translated later into instructions which are directly implemented in hardware</a:t>
            </a:r>
            <a:endParaRPr sz="2960"/>
          </a:p>
          <a:p>
            <a:pPr indent="-342900" lvl="0" marL="342900" marR="0" rtl="0" algn="l">
              <a:lnSpc>
                <a:spcPct val="90000"/>
              </a:lnSpc>
              <a:spcBef>
                <a:spcPts val="0"/>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Example:</a:t>
            </a:r>
            <a:endParaRPr/>
          </a:p>
          <a:p>
            <a:pPr indent="-342900" lvl="0" marL="800100" marR="0" rtl="0" algn="l">
              <a:lnSpc>
                <a:spcPct val="90000"/>
              </a:lnSpc>
              <a:spcBef>
                <a:spcPts val="0"/>
              </a:spcBef>
              <a:spcAft>
                <a:spcPts val="0"/>
              </a:spcAft>
              <a:buClr>
                <a:schemeClr val="dk1"/>
              </a:buClr>
              <a:buFont typeface="Arial"/>
              <a:buNone/>
            </a:pPr>
            <a:r>
              <a:rPr b="0" i="0" lang="en-US" sz="2960" u="none" cap="none" strike="noStrike">
                <a:solidFill>
                  <a:srgbClr val="FF0000"/>
                </a:solidFill>
                <a:latin typeface="Courier New"/>
                <a:ea typeface="Courier New"/>
                <a:cs typeface="Courier New"/>
                <a:sym typeface="Courier New"/>
              </a:rPr>
              <a:t>move</a:t>
            </a:r>
            <a:r>
              <a:rPr b="0" i="0" lang="en-US" sz="2960" u="none" cap="none" strike="noStrike">
                <a:solidFill>
                  <a:schemeClr val="dk1"/>
                </a:solidFill>
                <a:latin typeface="Courier New"/>
                <a:ea typeface="Courier New"/>
                <a:cs typeface="Courier New"/>
                <a:sym typeface="Courier New"/>
              </a:rPr>
              <a:t> dst,src</a:t>
            </a:r>
            <a:r>
              <a:rPr b="0" i="0" lang="en-US" sz="2960" u="none" cap="none" strike="noStrike">
                <a:solidFill>
                  <a:schemeClr val="dk1"/>
                </a:solidFill>
                <a:latin typeface="Calibri"/>
                <a:ea typeface="Calibri"/>
                <a:cs typeface="Calibri"/>
                <a:sym typeface="Calibri"/>
              </a:rPr>
              <a:t> translated into</a:t>
            </a:r>
            <a:endParaRPr sz="2960"/>
          </a:p>
          <a:p>
            <a:pPr indent="-342900" lvl="0" marL="800100" marR="0" rtl="0" algn="l">
              <a:lnSpc>
                <a:spcPct val="90000"/>
              </a:lnSpc>
              <a:spcBef>
                <a:spcPts val="0"/>
              </a:spcBef>
              <a:spcAft>
                <a:spcPts val="0"/>
              </a:spcAft>
              <a:buClr>
                <a:schemeClr val="dk1"/>
              </a:buClr>
              <a:buFont typeface="Arial"/>
              <a:buNone/>
            </a:pPr>
            <a:r>
              <a:rPr b="0" i="0" lang="en-US" sz="2960" u="none" cap="none" strike="noStrike">
                <a:solidFill>
                  <a:schemeClr val="dk1"/>
                </a:solidFill>
                <a:latin typeface="Courier New"/>
                <a:ea typeface="Courier New"/>
                <a:cs typeface="Courier New"/>
                <a:sym typeface="Courier New"/>
              </a:rPr>
              <a:t>addi dst,src,0 </a:t>
            </a:r>
            <a:r>
              <a:rPr lang="en-US" sz="2960"/>
              <a:t>or</a:t>
            </a:r>
            <a:r>
              <a:rPr lang="en-US" sz="2960">
                <a:latin typeface="Courier New"/>
                <a:ea typeface="Courier New"/>
                <a:cs typeface="Courier New"/>
                <a:sym typeface="Courier New"/>
              </a:rPr>
              <a:t> add dst,src,$0</a:t>
            </a:r>
            <a:endParaRPr/>
          </a:p>
        </p:txBody>
      </p:sp>
      <p:sp>
        <p:nvSpPr>
          <p:cNvPr id="533" name="Google Shape;533;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34" name="Google Shape;534;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grpSp>
        <p:nvGrpSpPr>
          <p:cNvPr id="535" name="Google Shape;535;p51"/>
          <p:cNvGrpSpPr/>
          <p:nvPr/>
        </p:nvGrpSpPr>
        <p:grpSpPr>
          <a:xfrm>
            <a:off x="270700" y="4491038"/>
            <a:ext cx="8525675" cy="1871587"/>
            <a:chOff x="270700" y="4491038"/>
            <a:chExt cx="8525675" cy="1871587"/>
          </a:xfrm>
        </p:grpSpPr>
        <p:grpSp>
          <p:nvGrpSpPr>
            <p:cNvPr id="536" name="Google Shape;536;p51"/>
            <p:cNvGrpSpPr/>
            <p:nvPr/>
          </p:nvGrpSpPr>
          <p:grpSpPr>
            <a:xfrm>
              <a:off x="270700" y="4995314"/>
              <a:ext cx="2660472" cy="1367311"/>
              <a:chOff x="118300" y="3014114"/>
              <a:chExt cx="2660472" cy="1367311"/>
            </a:xfrm>
          </p:grpSpPr>
          <p:pic>
            <p:nvPicPr>
              <p:cNvPr descr="Screen Shot 2017-06-26 at 2.29.06 AM.png" id="537" name="Google Shape;537;p51"/>
              <p:cNvPicPr preferRelativeResize="0"/>
              <p:nvPr/>
            </p:nvPicPr>
            <p:blipFill rotWithShape="1">
              <a:blip r:embed="rId3">
                <a:alphaModFix/>
              </a:blip>
              <a:srcRect b="0" l="0" r="2286" t="0"/>
              <a:stretch/>
            </p:blipFill>
            <p:spPr>
              <a:xfrm>
                <a:off x="1445097" y="3014114"/>
                <a:ext cx="1333674" cy="1300019"/>
              </a:xfrm>
              <a:prstGeom prst="rect">
                <a:avLst/>
              </a:prstGeom>
              <a:noFill/>
              <a:ln>
                <a:noFill/>
              </a:ln>
            </p:spPr>
          </p:pic>
          <p:pic>
            <p:nvPicPr>
              <p:cNvPr id="538" name="Google Shape;538;p51"/>
              <p:cNvPicPr preferRelativeResize="0"/>
              <p:nvPr/>
            </p:nvPicPr>
            <p:blipFill rotWithShape="1">
              <a:blip r:embed="rId4">
                <a:alphaModFix/>
              </a:blip>
              <a:srcRect b="7518" l="0" r="0" t="0"/>
              <a:stretch/>
            </p:blipFill>
            <p:spPr>
              <a:xfrm>
                <a:off x="193025" y="3081426"/>
                <a:ext cx="1301451" cy="1299999"/>
              </a:xfrm>
              <a:prstGeom prst="rect">
                <a:avLst/>
              </a:prstGeom>
              <a:noFill/>
              <a:ln>
                <a:noFill/>
              </a:ln>
            </p:spPr>
          </p:pic>
          <p:sp>
            <p:nvSpPr>
              <p:cNvPr id="539" name="Google Shape;539;p51"/>
              <p:cNvSpPr/>
              <p:nvPr/>
            </p:nvSpPr>
            <p:spPr>
              <a:xfrm>
                <a:off x="118300" y="3048200"/>
                <a:ext cx="2658900" cy="1299900"/>
              </a:xfrm>
              <a:prstGeom prst="rect">
                <a:avLst/>
              </a:prstGeom>
              <a:solidFill>
                <a:srgbClr val="00FF00">
                  <a:alpha val="32310"/>
                </a:srgbClr>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51"/>
            <p:cNvSpPr/>
            <p:nvPr/>
          </p:nvSpPr>
          <p:spPr>
            <a:xfrm>
              <a:off x="2291675" y="5846000"/>
              <a:ext cx="562500" cy="21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 name="Google Shape;541;p51"/>
            <p:cNvCxnSpPr/>
            <p:nvPr/>
          </p:nvCxnSpPr>
          <p:spPr>
            <a:xfrm flipH="1" rot="10800000">
              <a:off x="2856550" y="5907625"/>
              <a:ext cx="5939700" cy="170100"/>
            </a:xfrm>
            <a:prstGeom prst="straightConnector1">
              <a:avLst/>
            </a:prstGeom>
            <a:noFill/>
            <a:ln cap="flat" cmpd="sng" w="38100">
              <a:solidFill>
                <a:srgbClr val="FF0000"/>
              </a:solidFill>
              <a:prstDash val="solid"/>
              <a:round/>
              <a:headEnd len="med" w="med" type="none"/>
              <a:tailEnd len="med" w="med" type="none"/>
            </a:ln>
          </p:spPr>
        </p:cxnSp>
        <p:cxnSp>
          <p:nvCxnSpPr>
            <p:cNvPr id="542" name="Google Shape;542;p51"/>
            <p:cNvCxnSpPr/>
            <p:nvPr/>
          </p:nvCxnSpPr>
          <p:spPr>
            <a:xfrm flipH="1" rot="10800000">
              <a:off x="2289775" y="5873725"/>
              <a:ext cx="2482500" cy="204000"/>
            </a:xfrm>
            <a:prstGeom prst="straightConnector1">
              <a:avLst/>
            </a:prstGeom>
            <a:noFill/>
            <a:ln cap="flat" cmpd="sng" w="38100">
              <a:solidFill>
                <a:srgbClr val="FF0000"/>
              </a:solidFill>
              <a:prstDash val="solid"/>
              <a:round/>
              <a:headEnd len="med" w="med" type="none"/>
              <a:tailEnd len="med" w="med" type="none"/>
            </a:ln>
          </p:spPr>
        </p:cxnSp>
        <p:cxnSp>
          <p:nvCxnSpPr>
            <p:cNvPr id="543" name="Google Shape;543;p51"/>
            <p:cNvCxnSpPr/>
            <p:nvPr/>
          </p:nvCxnSpPr>
          <p:spPr>
            <a:xfrm flipH="1" rot="10800000">
              <a:off x="2833875" y="4524725"/>
              <a:ext cx="5962500" cy="1326300"/>
            </a:xfrm>
            <a:prstGeom prst="straightConnector1">
              <a:avLst/>
            </a:prstGeom>
            <a:noFill/>
            <a:ln cap="flat" cmpd="sng" w="38100">
              <a:solidFill>
                <a:srgbClr val="FF0000"/>
              </a:solidFill>
              <a:prstDash val="solid"/>
              <a:round/>
              <a:headEnd len="med" w="med" type="none"/>
              <a:tailEnd len="med" w="med" type="none"/>
            </a:ln>
          </p:spPr>
        </p:cxnSp>
        <p:cxnSp>
          <p:nvCxnSpPr>
            <p:cNvPr id="544" name="Google Shape;544;p51"/>
            <p:cNvCxnSpPr/>
            <p:nvPr/>
          </p:nvCxnSpPr>
          <p:spPr>
            <a:xfrm flipH="1" rot="10800000">
              <a:off x="2289775" y="4524725"/>
              <a:ext cx="2505300" cy="1326300"/>
            </a:xfrm>
            <a:prstGeom prst="straightConnector1">
              <a:avLst/>
            </a:prstGeom>
            <a:noFill/>
            <a:ln cap="flat" cmpd="sng" w="38100">
              <a:solidFill>
                <a:srgbClr val="FF0000"/>
              </a:solidFill>
              <a:prstDash val="solid"/>
              <a:round/>
              <a:headEnd len="med" w="med" type="none"/>
              <a:tailEnd len="med" w="med" type="none"/>
            </a:ln>
          </p:spPr>
        </p:cxnSp>
        <p:grpSp>
          <p:nvGrpSpPr>
            <p:cNvPr id="545" name="Google Shape;545;p51"/>
            <p:cNvGrpSpPr/>
            <p:nvPr/>
          </p:nvGrpSpPr>
          <p:grpSpPr>
            <a:xfrm>
              <a:off x="4772025" y="4491038"/>
              <a:ext cx="4019700" cy="1394913"/>
              <a:chOff x="4543425" y="4262438"/>
              <a:chExt cx="4019700" cy="1394913"/>
            </a:xfrm>
          </p:grpSpPr>
          <p:pic>
            <p:nvPicPr>
              <p:cNvPr id="546" name="Google Shape;546;p51"/>
              <p:cNvPicPr preferRelativeResize="0"/>
              <p:nvPr/>
            </p:nvPicPr>
            <p:blipFill>
              <a:blip r:embed="rId5">
                <a:alphaModFix/>
              </a:blip>
              <a:stretch>
                <a:fillRect/>
              </a:stretch>
            </p:blipFill>
            <p:spPr>
              <a:xfrm>
                <a:off x="4543425" y="4262438"/>
                <a:ext cx="4019550" cy="1228725"/>
              </a:xfrm>
              <a:prstGeom prst="rect">
                <a:avLst/>
              </a:prstGeom>
              <a:noFill/>
              <a:ln>
                <a:noFill/>
              </a:ln>
            </p:spPr>
          </p:pic>
          <p:sp>
            <p:nvSpPr>
              <p:cNvPr id="547" name="Google Shape;547;p51"/>
              <p:cNvSpPr/>
              <p:nvPr/>
            </p:nvSpPr>
            <p:spPr>
              <a:xfrm>
                <a:off x="4543425" y="4289950"/>
                <a:ext cx="4019700" cy="1367400"/>
              </a:xfrm>
              <a:prstGeom prst="rect">
                <a:avLst/>
              </a:prstGeom>
              <a:solidFill>
                <a:srgbClr val="00FF00">
                  <a:alpha val="3231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8" name="Google Shape;548;p5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52"/>
          <p:cNvSpPr txBox="1"/>
          <p:nvPr>
            <p:ph type="title"/>
          </p:nvPr>
        </p:nvSpPr>
        <p:spPr>
          <a:xfrm>
            <a:off x="457200" y="460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More</a:t>
            </a:r>
            <a:r>
              <a:rPr b="0" i="0" lang="en-US" sz="4400" u="none" cap="none" strike="noStrike">
                <a:solidFill>
                  <a:schemeClr val="accent1"/>
                </a:solidFill>
                <a:latin typeface="Calibri"/>
                <a:ea typeface="Calibri"/>
                <a:cs typeface="Calibri"/>
                <a:sym typeface="Calibri"/>
              </a:rPr>
              <a:t> Pseudo-Instructions</a:t>
            </a:r>
            <a:endParaRPr b="0" i="0" sz="4400" u="none" cap="none" strike="noStrike">
              <a:solidFill>
                <a:schemeClr val="accent1"/>
              </a:solidFill>
              <a:latin typeface="Calibri"/>
              <a:ea typeface="Calibri"/>
              <a:cs typeface="Calibri"/>
              <a:sym typeface="Calibri"/>
            </a:endParaRPr>
          </a:p>
        </p:txBody>
      </p:sp>
      <p:sp>
        <p:nvSpPr>
          <p:cNvPr id="554" name="Google Shape;554;p52"/>
          <p:cNvSpPr txBox="1"/>
          <p:nvPr>
            <p:ph idx="1" type="body"/>
          </p:nvPr>
        </p:nvSpPr>
        <p:spPr>
          <a:xfrm>
            <a:off x="457200" y="1066800"/>
            <a:ext cx="8229600" cy="4931100"/>
          </a:xfrm>
          <a:prstGeom prst="rect">
            <a:avLst/>
          </a:prstGeom>
          <a:noFill/>
          <a:ln>
            <a:noFill/>
          </a:ln>
        </p:spPr>
        <p:txBody>
          <a:bodyPr anchorCtr="0" anchor="t" bIns="45700" lIns="91425" spcFirstLastPara="1" rIns="91425" wrap="square" tIns="45700">
            <a:noAutofit/>
          </a:bodyPr>
          <a:lstStyle/>
          <a:p>
            <a:pPr indent="-327660" lvl="0" marL="342900" rtl="0" algn="l">
              <a:lnSpc>
                <a:spcPct val="90000"/>
              </a:lnSpc>
              <a:spcBef>
                <a:spcPts val="592"/>
              </a:spcBef>
              <a:spcAft>
                <a:spcPts val="0"/>
              </a:spcAft>
              <a:buClr>
                <a:srgbClr val="FF0000"/>
              </a:buClr>
              <a:buSzPts val="2960"/>
              <a:buFont typeface="Arial"/>
              <a:buChar char="•"/>
            </a:pPr>
            <a:r>
              <a:rPr lang="en-US" sz="2960">
                <a:solidFill>
                  <a:srgbClr val="FF0000"/>
                </a:solidFill>
              </a:rPr>
              <a:t>Load Immediate</a:t>
            </a:r>
            <a:r>
              <a:rPr lang="en-US" sz="2960"/>
              <a:t> (</a:t>
            </a:r>
            <a:r>
              <a:rPr lang="en-US" sz="2775">
                <a:latin typeface="Courier New"/>
                <a:ea typeface="Courier New"/>
                <a:cs typeface="Courier New"/>
                <a:sym typeface="Courier New"/>
              </a:rPr>
              <a:t>li</a:t>
            </a:r>
            <a:r>
              <a:rPr lang="en-US" sz="2960"/>
              <a:t>)</a:t>
            </a:r>
            <a:endParaRPr/>
          </a:p>
          <a:p>
            <a:pPr indent="-272415" lvl="1" marL="742950" rtl="0" algn="l">
              <a:lnSpc>
                <a:spcPct val="90000"/>
              </a:lnSpc>
              <a:spcBef>
                <a:spcPts val="518"/>
              </a:spcBef>
              <a:spcAft>
                <a:spcPts val="0"/>
              </a:spcAft>
              <a:buClr>
                <a:schemeClr val="dk1"/>
              </a:buClr>
              <a:buSzPts val="2590"/>
              <a:buFont typeface="Calibri"/>
              <a:buChar char="–"/>
            </a:pPr>
            <a:r>
              <a:rPr lang="en-US" sz="2590">
                <a:latin typeface="Courier New"/>
                <a:ea typeface="Courier New"/>
                <a:cs typeface="Courier New"/>
                <a:sym typeface="Courier New"/>
              </a:rPr>
              <a:t>li dst,imm</a:t>
            </a:r>
            <a:endParaRPr sz="2590">
              <a:latin typeface="Courier New"/>
              <a:ea typeface="Courier New"/>
              <a:cs typeface="Courier New"/>
              <a:sym typeface="Courier New"/>
            </a:endParaRPr>
          </a:p>
          <a:p>
            <a:pPr indent="-272415" lvl="1" marL="742950" rtl="0" algn="l">
              <a:lnSpc>
                <a:spcPct val="90000"/>
              </a:lnSpc>
              <a:spcBef>
                <a:spcPts val="518"/>
              </a:spcBef>
              <a:spcAft>
                <a:spcPts val="0"/>
              </a:spcAft>
              <a:buClr>
                <a:schemeClr val="dk1"/>
              </a:buClr>
              <a:buSzPts val="2590"/>
              <a:buFont typeface="Calibri"/>
              <a:buChar char="–"/>
            </a:pPr>
            <a:r>
              <a:rPr lang="en-US" sz="2590"/>
              <a:t>Loads 32-bit immediate into </a:t>
            </a:r>
            <a:r>
              <a:rPr lang="en-US" sz="2405">
                <a:latin typeface="Courier New"/>
                <a:ea typeface="Courier New"/>
                <a:cs typeface="Courier New"/>
                <a:sym typeface="Courier New"/>
              </a:rPr>
              <a:t>dst</a:t>
            </a:r>
            <a:endParaRPr sz="2405">
              <a:latin typeface="Courier New"/>
              <a:ea typeface="Courier New"/>
              <a:cs typeface="Courier New"/>
              <a:sym typeface="Courier New"/>
            </a:endParaRPr>
          </a:p>
          <a:p>
            <a:pPr indent="-260667" lvl="1" marL="742950" rtl="0" algn="l">
              <a:lnSpc>
                <a:spcPct val="90000"/>
              </a:lnSpc>
              <a:spcBef>
                <a:spcPts val="518"/>
              </a:spcBef>
              <a:spcAft>
                <a:spcPts val="0"/>
              </a:spcAft>
              <a:buClr>
                <a:schemeClr val="dk1"/>
              </a:buClr>
              <a:buSzPts val="2405"/>
              <a:buFont typeface="Calibri"/>
              <a:buChar char="–"/>
            </a:pPr>
            <a:r>
              <a:rPr lang="en-US" sz="2405"/>
              <a:t>translates to: </a:t>
            </a:r>
            <a:r>
              <a:rPr lang="en-US" sz="2405">
                <a:latin typeface="Courier New"/>
                <a:ea typeface="Courier New"/>
                <a:cs typeface="Courier New"/>
                <a:sym typeface="Courier New"/>
              </a:rPr>
              <a:t>addi(u) dst $0 imm</a:t>
            </a:r>
            <a:endParaRPr sz="2960">
              <a:solidFill>
                <a:srgbClr val="FF0000"/>
              </a:solidFill>
            </a:endParaRPr>
          </a:p>
          <a:p>
            <a:pPr indent="-342900" lvl="0" marL="342900" marR="0" rtl="0" algn="l">
              <a:lnSpc>
                <a:spcPct val="90000"/>
              </a:lnSpc>
              <a:spcBef>
                <a:spcPts val="592"/>
              </a:spcBef>
              <a:spcAft>
                <a:spcPts val="0"/>
              </a:spcAft>
              <a:buClr>
                <a:srgbClr val="FF0000"/>
              </a:buClr>
              <a:buSzPts val="2960"/>
              <a:buFont typeface="Arial"/>
              <a:buChar char="•"/>
            </a:pPr>
            <a:r>
              <a:rPr b="0" i="0" lang="en-US" sz="2960" u="none" cap="none" strike="noStrike">
                <a:solidFill>
                  <a:srgbClr val="FF0000"/>
                </a:solidFill>
                <a:latin typeface="Calibri"/>
                <a:ea typeface="Calibri"/>
                <a:cs typeface="Calibri"/>
                <a:sym typeface="Calibri"/>
              </a:rPr>
              <a:t>Load Address </a:t>
            </a:r>
            <a:r>
              <a:rPr b="0" i="0" lang="en-US" sz="2960" u="none" cap="none" strike="noStrike">
                <a:solidFill>
                  <a:schemeClr val="dk1"/>
                </a:solidFill>
                <a:latin typeface="Calibri"/>
                <a:ea typeface="Calibri"/>
                <a:cs typeface="Calibri"/>
                <a:sym typeface="Calibri"/>
              </a:rPr>
              <a:t>(</a:t>
            </a:r>
            <a:r>
              <a:rPr b="0" i="0" lang="en-US" sz="2775" u="none" cap="none" strike="noStrike">
                <a:solidFill>
                  <a:schemeClr val="dk1"/>
                </a:solidFill>
                <a:latin typeface="Courier New"/>
                <a:ea typeface="Courier New"/>
                <a:cs typeface="Courier New"/>
                <a:sym typeface="Courier New"/>
              </a:rPr>
              <a:t>la</a:t>
            </a:r>
            <a:r>
              <a:rPr b="0" i="0" lang="en-US" sz="2960" u="none" cap="none" strike="noStrike">
                <a:solidFill>
                  <a:schemeClr val="dk1"/>
                </a:solidFill>
                <a:latin typeface="Calibri"/>
                <a:ea typeface="Calibri"/>
                <a:cs typeface="Calibri"/>
                <a:sym typeface="Calibri"/>
              </a:rPr>
              <a:t>)</a:t>
            </a:r>
            <a:endParaRPr/>
          </a:p>
          <a:p>
            <a:pPr indent="-285750" lvl="1" marL="742950" marR="0" rtl="0" algn="l">
              <a:lnSpc>
                <a:spcPct val="90000"/>
              </a:lnSpc>
              <a:spcBef>
                <a:spcPts val="518"/>
              </a:spcBef>
              <a:spcAft>
                <a:spcPts val="0"/>
              </a:spcAft>
              <a:buClr>
                <a:schemeClr val="dk1"/>
              </a:buClr>
              <a:buSzPts val="2590"/>
              <a:buFont typeface="Calibri"/>
              <a:buChar char="–"/>
            </a:pPr>
            <a:r>
              <a:rPr b="0" i="0" lang="en-US" sz="2590" u="none" cap="none" strike="noStrike">
                <a:solidFill>
                  <a:schemeClr val="dk1"/>
                </a:solidFill>
                <a:latin typeface="Courier New"/>
                <a:ea typeface="Courier New"/>
                <a:cs typeface="Courier New"/>
                <a:sym typeface="Courier New"/>
              </a:rPr>
              <a:t>la dst,label</a:t>
            </a:r>
            <a:endParaRPr b="0" i="0" sz="2590" u="none" cap="none" strike="noStrike">
              <a:solidFill>
                <a:schemeClr val="dk1"/>
              </a:solidFill>
              <a:latin typeface="Courier New"/>
              <a:ea typeface="Courier New"/>
              <a:cs typeface="Courier New"/>
              <a:sym typeface="Courier New"/>
            </a:endParaRPr>
          </a:p>
          <a:p>
            <a:pPr indent="-285750" lvl="1" marL="742950" marR="0" rtl="0" algn="l">
              <a:lnSpc>
                <a:spcPct val="90000"/>
              </a:lnSpc>
              <a:spcBef>
                <a:spcPts val="518"/>
              </a:spcBef>
              <a:spcAft>
                <a:spcPts val="0"/>
              </a:spcAft>
              <a:buClr>
                <a:schemeClr val="dk1"/>
              </a:buClr>
              <a:buSzPts val="2590"/>
              <a:buFont typeface="Calibri"/>
              <a:buChar char="–"/>
            </a:pPr>
            <a:r>
              <a:rPr b="0" i="0" lang="en-US" sz="2590" u="none" cap="none" strike="noStrike">
                <a:solidFill>
                  <a:schemeClr val="dk1"/>
                </a:solidFill>
                <a:latin typeface="Calibri"/>
                <a:ea typeface="Calibri"/>
                <a:cs typeface="Calibri"/>
                <a:sym typeface="Calibri"/>
              </a:rPr>
              <a:t>Loads address of specified label into </a:t>
            </a:r>
            <a:r>
              <a:rPr b="0" i="0" lang="en-US" sz="2405" u="none" cap="none" strike="noStrike">
                <a:solidFill>
                  <a:schemeClr val="dk1"/>
                </a:solidFill>
                <a:latin typeface="Courier New"/>
                <a:ea typeface="Courier New"/>
                <a:cs typeface="Courier New"/>
                <a:sym typeface="Courier New"/>
              </a:rPr>
              <a:t>dst</a:t>
            </a:r>
            <a:endParaRPr b="0" i="0" sz="2405" u="none" cap="none" strike="noStrike">
              <a:solidFill>
                <a:schemeClr val="dk1"/>
              </a:solidFill>
              <a:latin typeface="Courier New"/>
              <a:ea typeface="Courier New"/>
              <a:cs typeface="Courier New"/>
              <a:sym typeface="Courier New"/>
            </a:endParaRPr>
          </a:p>
          <a:p>
            <a:pPr indent="-274002" lvl="1" marL="742950" marR="0" rtl="0" algn="l">
              <a:lnSpc>
                <a:spcPct val="90000"/>
              </a:lnSpc>
              <a:spcBef>
                <a:spcPts val="518"/>
              </a:spcBef>
              <a:spcAft>
                <a:spcPts val="0"/>
              </a:spcAft>
              <a:buClr>
                <a:schemeClr val="dk1"/>
              </a:buClr>
              <a:buSzPts val="2405"/>
              <a:buFont typeface="Calibri"/>
              <a:buChar char="–"/>
            </a:pPr>
            <a:r>
              <a:rPr lang="en-US" sz="2590"/>
              <a:t>(translation omitted for now)</a:t>
            </a:r>
            <a:endParaRPr b="0" i="0" sz="2590" u="none" cap="none" strike="noStrike">
              <a:solidFill>
                <a:schemeClr val="dk1"/>
              </a:solidFill>
              <a:latin typeface="Calibri"/>
              <a:ea typeface="Calibri"/>
              <a:cs typeface="Calibri"/>
              <a:sym typeface="Calibri"/>
            </a:endParaRPr>
          </a:p>
        </p:txBody>
      </p:sp>
      <p:sp>
        <p:nvSpPr>
          <p:cNvPr id="555" name="Google Shape;555;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6/28/2016</a:t>
            </a:r>
            <a:endParaRPr sz="1200">
              <a:solidFill>
                <a:srgbClr val="888888"/>
              </a:solidFill>
              <a:latin typeface="Calibri"/>
              <a:ea typeface="Calibri"/>
              <a:cs typeface="Calibri"/>
              <a:sym typeface="Calibri"/>
            </a:endParaRPr>
          </a:p>
        </p:txBody>
      </p:sp>
      <p:sp>
        <p:nvSpPr>
          <p:cNvPr id="556" name="Google Shape;556;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57" name="Google Shape;557;p52"/>
          <p:cNvSpPr txBox="1"/>
          <p:nvPr>
            <p:ph idx="11" type="ftr"/>
          </p:nvPr>
        </p:nvSpPr>
        <p:spPr>
          <a:xfrm>
            <a:off x="3124200" y="65087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grpSp>
        <p:nvGrpSpPr>
          <p:cNvPr id="558" name="Google Shape;558;p52"/>
          <p:cNvGrpSpPr/>
          <p:nvPr/>
        </p:nvGrpSpPr>
        <p:grpSpPr>
          <a:xfrm>
            <a:off x="270700" y="5452514"/>
            <a:ext cx="2660472" cy="1367311"/>
            <a:chOff x="118300" y="3014114"/>
            <a:chExt cx="2660472" cy="1367311"/>
          </a:xfrm>
        </p:grpSpPr>
        <p:pic>
          <p:nvPicPr>
            <p:cNvPr descr="Screen Shot 2017-06-26 at 2.29.06 AM.png" id="559" name="Google Shape;559;p52"/>
            <p:cNvPicPr preferRelativeResize="0"/>
            <p:nvPr/>
          </p:nvPicPr>
          <p:blipFill rotWithShape="1">
            <a:blip r:embed="rId3">
              <a:alphaModFix/>
            </a:blip>
            <a:srcRect b="0" l="0" r="2286" t="0"/>
            <a:stretch/>
          </p:blipFill>
          <p:spPr>
            <a:xfrm>
              <a:off x="1445097" y="3014114"/>
              <a:ext cx="1333674" cy="1300019"/>
            </a:xfrm>
            <a:prstGeom prst="rect">
              <a:avLst/>
            </a:prstGeom>
            <a:noFill/>
            <a:ln>
              <a:noFill/>
            </a:ln>
          </p:spPr>
        </p:pic>
        <p:pic>
          <p:nvPicPr>
            <p:cNvPr id="560" name="Google Shape;560;p52"/>
            <p:cNvPicPr preferRelativeResize="0"/>
            <p:nvPr/>
          </p:nvPicPr>
          <p:blipFill rotWithShape="1">
            <a:blip r:embed="rId4">
              <a:alphaModFix/>
            </a:blip>
            <a:srcRect b="7518" l="0" r="0" t="0"/>
            <a:stretch/>
          </p:blipFill>
          <p:spPr>
            <a:xfrm>
              <a:off x="193025" y="3081426"/>
              <a:ext cx="1301451" cy="1299999"/>
            </a:xfrm>
            <a:prstGeom prst="rect">
              <a:avLst/>
            </a:prstGeom>
            <a:noFill/>
            <a:ln>
              <a:noFill/>
            </a:ln>
          </p:spPr>
        </p:pic>
        <p:sp>
          <p:nvSpPr>
            <p:cNvPr id="561" name="Google Shape;561;p52"/>
            <p:cNvSpPr/>
            <p:nvPr/>
          </p:nvSpPr>
          <p:spPr>
            <a:xfrm>
              <a:off x="118300" y="3048200"/>
              <a:ext cx="2658900" cy="1299900"/>
            </a:xfrm>
            <a:prstGeom prst="rect">
              <a:avLst/>
            </a:prstGeom>
            <a:solidFill>
              <a:srgbClr val="00FF00">
                <a:alpha val="32310"/>
              </a:srgbClr>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52"/>
          <p:cNvSpPr/>
          <p:nvPr/>
        </p:nvSpPr>
        <p:spPr>
          <a:xfrm>
            <a:off x="2291675" y="6303200"/>
            <a:ext cx="562500" cy="21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 name="Google Shape;563;p52"/>
          <p:cNvCxnSpPr/>
          <p:nvPr/>
        </p:nvCxnSpPr>
        <p:spPr>
          <a:xfrm flipH="1" rot="10800000">
            <a:off x="2856550" y="6364825"/>
            <a:ext cx="5939700" cy="170100"/>
          </a:xfrm>
          <a:prstGeom prst="straightConnector1">
            <a:avLst/>
          </a:prstGeom>
          <a:noFill/>
          <a:ln cap="flat" cmpd="sng" w="38100">
            <a:solidFill>
              <a:srgbClr val="FF0000"/>
            </a:solidFill>
            <a:prstDash val="solid"/>
            <a:round/>
            <a:headEnd len="med" w="med" type="none"/>
            <a:tailEnd len="med" w="med" type="none"/>
          </a:ln>
        </p:spPr>
      </p:cxnSp>
      <p:cxnSp>
        <p:nvCxnSpPr>
          <p:cNvPr id="564" name="Google Shape;564;p52"/>
          <p:cNvCxnSpPr/>
          <p:nvPr/>
        </p:nvCxnSpPr>
        <p:spPr>
          <a:xfrm flipH="1" rot="10800000">
            <a:off x="2289775" y="6330925"/>
            <a:ext cx="2482500" cy="204000"/>
          </a:xfrm>
          <a:prstGeom prst="straightConnector1">
            <a:avLst/>
          </a:prstGeom>
          <a:noFill/>
          <a:ln cap="flat" cmpd="sng" w="38100">
            <a:solidFill>
              <a:srgbClr val="FF0000"/>
            </a:solidFill>
            <a:prstDash val="solid"/>
            <a:round/>
            <a:headEnd len="med" w="med" type="none"/>
            <a:tailEnd len="med" w="med" type="none"/>
          </a:ln>
        </p:spPr>
      </p:cxnSp>
      <p:cxnSp>
        <p:nvCxnSpPr>
          <p:cNvPr id="565" name="Google Shape;565;p52"/>
          <p:cNvCxnSpPr/>
          <p:nvPr/>
        </p:nvCxnSpPr>
        <p:spPr>
          <a:xfrm flipH="1" rot="10800000">
            <a:off x="2833875" y="4981925"/>
            <a:ext cx="5962500" cy="1326300"/>
          </a:xfrm>
          <a:prstGeom prst="straightConnector1">
            <a:avLst/>
          </a:prstGeom>
          <a:noFill/>
          <a:ln cap="flat" cmpd="sng" w="38100">
            <a:solidFill>
              <a:srgbClr val="FF0000"/>
            </a:solidFill>
            <a:prstDash val="solid"/>
            <a:round/>
            <a:headEnd len="med" w="med" type="none"/>
            <a:tailEnd len="med" w="med" type="none"/>
          </a:ln>
        </p:spPr>
      </p:cxnSp>
      <p:cxnSp>
        <p:nvCxnSpPr>
          <p:cNvPr id="566" name="Google Shape;566;p52"/>
          <p:cNvCxnSpPr/>
          <p:nvPr/>
        </p:nvCxnSpPr>
        <p:spPr>
          <a:xfrm flipH="1" rot="10800000">
            <a:off x="2289775" y="4981925"/>
            <a:ext cx="2505300" cy="1326300"/>
          </a:xfrm>
          <a:prstGeom prst="straightConnector1">
            <a:avLst/>
          </a:prstGeom>
          <a:noFill/>
          <a:ln cap="flat" cmpd="sng" w="38100">
            <a:solidFill>
              <a:srgbClr val="FF0000"/>
            </a:solidFill>
            <a:prstDash val="solid"/>
            <a:round/>
            <a:headEnd len="med" w="med" type="none"/>
            <a:tailEnd len="med" w="med" type="none"/>
          </a:ln>
        </p:spPr>
      </p:cxnSp>
      <p:grpSp>
        <p:nvGrpSpPr>
          <p:cNvPr id="567" name="Google Shape;567;p52"/>
          <p:cNvGrpSpPr/>
          <p:nvPr/>
        </p:nvGrpSpPr>
        <p:grpSpPr>
          <a:xfrm>
            <a:off x="4772025" y="4948238"/>
            <a:ext cx="4019700" cy="1394913"/>
            <a:chOff x="4543425" y="4262438"/>
            <a:chExt cx="4019700" cy="1394913"/>
          </a:xfrm>
        </p:grpSpPr>
        <p:pic>
          <p:nvPicPr>
            <p:cNvPr id="568" name="Google Shape;568;p52"/>
            <p:cNvPicPr preferRelativeResize="0"/>
            <p:nvPr/>
          </p:nvPicPr>
          <p:blipFill>
            <a:blip r:embed="rId5">
              <a:alphaModFix/>
            </a:blip>
            <a:stretch>
              <a:fillRect/>
            </a:stretch>
          </p:blipFill>
          <p:spPr>
            <a:xfrm>
              <a:off x="4543425" y="4262438"/>
              <a:ext cx="4019550" cy="1228725"/>
            </a:xfrm>
            <a:prstGeom prst="rect">
              <a:avLst/>
            </a:prstGeom>
            <a:noFill/>
            <a:ln>
              <a:noFill/>
            </a:ln>
          </p:spPr>
        </p:pic>
        <p:sp>
          <p:nvSpPr>
            <p:cNvPr id="569" name="Google Shape;569;p52"/>
            <p:cNvSpPr/>
            <p:nvPr/>
          </p:nvSpPr>
          <p:spPr>
            <a:xfrm>
              <a:off x="4543425" y="4289950"/>
              <a:ext cx="4019700" cy="1367400"/>
            </a:xfrm>
            <a:prstGeom prst="rect">
              <a:avLst/>
            </a:prstGeom>
            <a:solidFill>
              <a:srgbClr val="00FF00">
                <a:alpha val="3231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pic>
        <p:nvPicPr>
          <p:cNvPr id="575" name="Google Shape;575;p53"/>
          <p:cNvPicPr preferRelativeResize="0"/>
          <p:nvPr/>
        </p:nvPicPr>
        <p:blipFill rotWithShape="1">
          <a:blip r:embed="rId3">
            <a:alphaModFix/>
          </a:blip>
          <a:srcRect b="0" l="5471" r="6422" t="0"/>
          <a:stretch/>
        </p:blipFill>
        <p:spPr>
          <a:xfrm rot="-5400014">
            <a:off x="2175839" y="4049989"/>
            <a:ext cx="1920399" cy="2905923"/>
          </a:xfrm>
          <a:prstGeom prst="rect">
            <a:avLst/>
          </a:prstGeom>
          <a:noFill/>
          <a:ln>
            <a:noFill/>
          </a:ln>
        </p:spPr>
      </p:pic>
      <p:cxnSp>
        <p:nvCxnSpPr>
          <p:cNvPr id="576" name="Google Shape;576;p53"/>
          <p:cNvCxnSpPr/>
          <p:nvPr/>
        </p:nvCxnSpPr>
        <p:spPr>
          <a:xfrm flipH="1" rot="10800000">
            <a:off x="4364150" y="1144750"/>
            <a:ext cx="4534200" cy="3559500"/>
          </a:xfrm>
          <a:prstGeom prst="straightConnector1">
            <a:avLst/>
          </a:prstGeom>
          <a:noFill/>
          <a:ln cap="flat" cmpd="sng" w="38100">
            <a:solidFill>
              <a:srgbClr val="FF0000"/>
            </a:solidFill>
            <a:prstDash val="solid"/>
            <a:round/>
            <a:headEnd len="med" w="med" type="none"/>
            <a:tailEnd len="med" w="med" type="none"/>
          </a:ln>
        </p:spPr>
      </p:cxnSp>
      <p:sp>
        <p:nvSpPr>
          <p:cNvPr id="577" name="Google Shape;577;p53"/>
          <p:cNvSpPr txBox="1"/>
          <p:nvPr>
            <p:ph type="title"/>
          </p:nvPr>
        </p:nvSpPr>
        <p:spPr>
          <a:xfrm>
            <a:off x="0" y="-30150"/>
            <a:ext cx="9144000" cy="10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Even More PseudoInstructions</a:t>
            </a:r>
            <a:endParaRPr/>
          </a:p>
        </p:txBody>
      </p:sp>
      <p:sp>
        <p:nvSpPr>
          <p:cNvPr id="578" name="Google Shape;578;p5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79" name="Google Shape;579;p53"/>
          <p:cNvPicPr preferRelativeResize="0"/>
          <p:nvPr/>
        </p:nvPicPr>
        <p:blipFill>
          <a:blip r:embed="rId4">
            <a:alphaModFix/>
          </a:blip>
          <a:stretch>
            <a:fillRect/>
          </a:stretch>
        </p:blipFill>
        <p:spPr>
          <a:xfrm>
            <a:off x="540068" y="3417157"/>
            <a:ext cx="1860475" cy="2199142"/>
          </a:xfrm>
          <a:prstGeom prst="rect">
            <a:avLst/>
          </a:prstGeom>
          <a:noFill/>
          <a:ln>
            <a:noFill/>
          </a:ln>
        </p:spPr>
      </p:pic>
      <p:sp>
        <p:nvSpPr>
          <p:cNvPr id="580" name="Google Shape;580;p53"/>
          <p:cNvSpPr/>
          <p:nvPr/>
        </p:nvSpPr>
        <p:spPr>
          <a:xfrm>
            <a:off x="3684050" y="4704250"/>
            <a:ext cx="680100" cy="86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 name="Google Shape;581;p53"/>
          <p:cNvCxnSpPr/>
          <p:nvPr/>
        </p:nvCxnSpPr>
        <p:spPr>
          <a:xfrm flipH="1" rot="10800000">
            <a:off x="3695375" y="1144750"/>
            <a:ext cx="1507500" cy="3559500"/>
          </a:xfrm>
          <a:prstGeom prst="straightConnector1">
            <a:avLst/>
          </a:prstGeom>
          <a:noFill/>
          <a:ln cap="flat" cmpd="sng" w="38100">
            <a:solidFill>
              <a:srgbClr val="FF0000"/>
            </a:solidFill>
            <a:prstDash val="solid"/>
            <a:round/>
            <a:headEnd len="med" w="med" type="none"/>
            <a:tailEnd len="med" w="med" type="none"/>
          </a:ln>
        </p:spPr>
      </p:cxnSp>
      <p:cxnSp>
        <p:nvCxnSpPr>
          <p:cNvPr id="582" name="Google Shape;582;p53"/>
          <p:cNvCxnSpPr/>
          <p:nvPr/>
        </p:nvCxnSpPr>
        <p:spPr>
          <a:xfrm>
            <a:off x="4364150" y="5542450"/>
            <a:ext cx="4557000" cy="794100"/>
          </a:xfrm>
          <a:prstGeom prst="straightConnector1">
            <a:avLst/>
          </a:prstGeom>
          <a:noFill/>
          <a:ln cap="flat" cmpd="sng" w="38100">
            <a:solidFill>
              <a:srgbClr val="FF0000"/>
            </a:solidFill>
            <a:prstDash val="solid"/>
            <a:round/>
            <a:headEnd len="med" w="med" type="none"/>
            <a:tailEnd len="med" w="med" type="none"/>
          </a:ln>
        </p:spPr>
      </p:cxnSp>
      <p:pic>
        <p:nvPicPr>
          <p:cNvPr id="583" name="Google Shape;583;p53"/>
          <p:cNvPicPr preferRelativeResize="0"/>
          <p:nvPr/>
        </p:nvPicPr>
        <p:blipFill rotWithShape="1">
          <a:blip r:embed="rId5">
            <a:alphaModFix/>
          </a:blip>
          <a:srcRect b="3682" l="4151" r="2764" t="8843"/>
          <a:stretch/>
        </p:blipFill>
        <p:spPr>
          <a:xfrm rot="-5400000">
            <a:off x="4475252" y="1924898"/>
            <a:ext cx="5162250" cy="3638704"/>
          </a:xfrm>
          <a:prstGeom prst="rect">
            <a:avLst/>
          </a:prstGeom>
          <a:noFill/>
          <a:ln cap="flat" cmpd="sng" w="38100">
            <a:solidFill>
              <a:srgbClr val="FF0000"/>
            </a:solidFill>
            <a:prstDash val="solid"/>
            <a:round/>
            <a:headEnd len="sm" w="sm" type="none"/>
            <a:tailEnd len="sm" w="sm" type="none"/>
          </a:ln>
        </p:spPr>
      </p:pic>
      <p:cxnSp>
        <p:nvCxnSpPr>
          <p:cNvPr id="584" name="Google Shape;584;p53"/>
          <p:cNvCxnSpPr/>
          <p:nvPr/>
        </p:nvCxnSpPr>
        <p:spPr>
          <a:xfrm>
            <a:off x="3678350" y="5542450"/>
            <a:ext cx="1558800" cy="805500"/>
          </a:xfrm>
          <a:prstGeom prst="straightConnector1">
            <a:avLst/>
          </a:prstGeom>
          <a:noFill/>
          <a:ln cap="flat" cmpd="sng" w="38100">
            <a:solidFill>
              <a:srgbClr val="FF0000"/>
            </a:solidFill>
            <a:prstDash val="solid"/>
            <a:round/>
            <a:headEnd len="med" w="med" type="none"/>
            <a:tailEnd len="med" w="med" type="none"/>
          </a:ln>
        </p:spPr>
      </p:cxnSp>
      <p:sp>
        <p:nvSpPr>
          <p:cNvPr id="585" name="Google Shape;585;p53"/>
          <p:cNvSpPr txBox="1"/>
          <p:nvPr/>
        </p:nvSpPr>
        <p:spPr>
          <a:xfrm>
            <a:off x="0" y="849450"/>
            <a:ext cx="4364100" cy="2437800"/>
          </a:xfrm>
          <a:prstGeom prst="rect">
            <a:avLst/>
          </a:prstGeom>
          <a:noFill/>
          <a:ln>
            <a:noFill/>
          </a:ln>
        </p:spPr>
        <p:txBody>
          <a:bodyPr anchorCtr="0" anchor="t" bIns="91425" lIns="91425" spcFirstLastPara="1" rIns="91425" wrap="square" tIns="91425">
            <a:noAutofit/>
          </a:bodyPr>
          <a:lstStyle/>
          <a:p>
            <a:pPr indent="-342900" lvl="0" marL="342900" rtl="0" algn="l">
              <a:lnSpc>
                <a:spcPct val="90000"/>
              </a:lnSpc>
              <a:spcBef>
                <a:spcPts val="592"/>
              </a:spcBef>
              <a:spcAft>
                <a:spcPts val="0"/>
              </a:spcAft>
              <a:buClr>
                <a:schemeClr val="dk1"/>
              </a:buClr>
              <a:buSzPts val="2960"/>
              <a:buChar char="•"/>
            </a:pPr>
            <a:r>
              <a:rPr lang="en-US" sz="2960">
                <a:solidFill>
                  <a:schemeClr val="dk1"/>
                </a:solidFill>
                <a:latin typeface="Calibri"/>
                <a:ea typeface="Calibri"/>
                <a:cs typeface="Calibri"/>
                <a:sym typeface="Calibri"/>
              </a:rPr>
              <a:t>MARS supports 270 pseudo-instructions (see Help)</a:t>
            </a:r>
            <a:endParaRPr sz="3200">
              <a:solidFill>
                <a:schemeClr val="dk1"/>
              </a:solidFill>
              <a:latin typeface="Calibri"/>
              <a:ea typeface="Calibri"/>
              <a:cs typeface="Calibri"/>
              <a:sym typeface="Calibri"/>
            </a:endParaRPr>
          </a:p>
          <a:p>
            <a:pPr indent="-285750" lvl="1" marL="742950" rtl="0" algn="l">
              <a:lnSpc>
                <a:spcPct val="90000"/>
              </a:lnSpc>
              <a:spcBef>
                <a:spcPts val="518"/>
              </a:spcBef>
              <a:spcAft>
                <a:spcPts val="0"/>
              </a:spcAft>
              <a:buClr>
                <a:schemeClr val="dk1"/>
              </a:buClr>
              <a:buSzPts val="2590"/>
              <a:buFont typeface="Calibri"/>
              <a:buChar char="–"/>
            </a:pPr>
            <a:r>
              <a:rPr lang="en-US" sz="2590">
                <a:solidFill>
                  <a:schemeClr val="dk1"/>
                </a:solidFill>
                <a:latin typeface="Calibri"/>
                <a:ea typeface="Calibri"/>
                <a:cs typeface="Calibri"/>
                <a:sym typeface="Calibri"/>
              </a:rPr>
              <a:t>Don’t go overboard:  avoid confusing yourself!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54"/>
          <p:cNvSpPr txBox="1"/>
          <p:nvPr>
            <p:ph type="title"/>
          </p:nvPr>
        </p:nvSpPr>
        <p:spPr>
          <a:xfrm>
            <a:off x="457200" y="460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More</a:t>
            </a:r>
            <a:r>
              <a:rPr b="0" i="0" lang="en-US" sz="4400" u="none" cap="none" strike="noStrike">
                <a:solidFill>
                  <a:schemeClr val="accent1"/>
                </a:solidFill>
                <a:latin typeface="Calibri"/>
                <a:ea typeface="Calibri"/>
                <a:cs typeface="Calibri"/>
                <a:sym typeface="Calibri"/>
              </a:rPr>
              <a:t> Registers</a:t>
            </a:r>
            <a:endParaRPr b="0" i="0" sz="4400" u="none" cap="none" strike="noStrike">
              <a:solidFill>
                <a:schemeClr val="accent1"/>
              </a:solidFill>
              <a:latin typeface="Calibri"/>
              <a:ea typeface="Calibri"/>
              <a:cs typeface="Calibri"/>
              <a:sym typeface="Calibri"/>
            </a:endParaRPr>
          </a:p>
        </p:txBody>
      </p:sp>
      <p:sp>
        <p:nvSpPr>
          <p:cNvPr id="594" name="Google Shape;594;p54"/>
          <p:cNvSpPr txBox="1"/>
          <p:nvPr>
            <p:ph idx="1" type="body"/>
          </p:nvPr>
        </p:nvSpPr>
        <p:spPr>
          <a:xfrm>
            <a:off x="457200" y="1066800"/>
            <a:ext cx="8229600" cy="528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Char char="•"/>
            </a:pPr>
            <a:r>
              <a:rPr lang="en-US">
                <a:solidFill>
                  <a:srgbClr val="FF0000"/>
                </a:solidFill>
                <a:latin typeface="Courier New"/>
                <a:ea typeface="Courier New"/>
                <a:cs typeface="Courier New"/>
                <a:sym typeface="Courier New"/>
              </a:rPr>
              <a:t>$at</a:t>
            </a:r>
            <a:r>
              <a:rPr lang="en-US"/>
              <a:t>:  “assembler temporary”</a:t>
            </a:r>
            <a:r>
              <a:rPr b="0" i="0" lang="en-US" sz="3200" u="none" cap="none" strike="noStrike">
                <a:solidFill>
                  <a:schemeClr val="dk1"/>
                </a:solidFill>
                <a:latin typeface="Calibri"/>
                <a:ea typeface="Calibri"/>
                <a:cs typeface="Calibri"/>
                <a:sym typeface="Calibri"/>
              </a:rPr>
              <a:t>Problem:</a:t>
            </a:r>
            <a:endParaRPr/>
          </a:p>
          <a:p>
            <a:pPr indent="-285750" lvl="1" marL="742950" marR="0" rtl="0" algn="l">
              <a:lnSpc>
                <a:spcPct val="75000"/>
              </a:lnSpc>
              <a:spcBef>
                <a:spcPts val="560"/>
              </a:spcBef>
              <a:spcAft>
                <a:spcPts val="0"/>
              </a:spcAft>
              <a:buClr>
                <a:schemeClr val="dk1"/>
              </a:buClr>
              <a:buSzPts val="2800"/>
              <a:buFont typeface="Arial"/>
              <a:buChar char="–"/>
            </a:pPr>
            <a:r>
              <a:rPr lang="en-US"/>
              <a:t>Reserved for assembler use: w</a:t>
            </a:r>
            <a:r>
              <a:rPr b="0" i="0" lang="en-US" sz="2800" u="none" cap="none" strike="noStrike">
                <a:solidFill>
                  <a:schemeClr val="dk1"/>
                </a:solidFill>
                <a:latin typeface="Calibri"/>
                <a:ea typeface="Calibri"/>
                <a:cs typeface="Calibri"/>
                <a:sym typeface="Calibri"/>
              </a:rPr>
              <a:t>hen breaking up a pseudo-instruction, the assembler may need to use an extra register</a:t>
            </a:r>
            <a:endParaRPr/>
          </a:p>
        </p:txBody>
      </p:sp>
      <p:sp>
        <p:nvSpPr>
          <p:cNvPr id="595" name="Google Shape;595;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596" name="Google Shape;596;p54"/>
          <p:cNvPicPr preferRelativeResize="0"/>
          <p:nvPr/>
        </p:nvPicPr>
        <p:blipFill>
          <a:blip r:embed="rId3">
            <a:alphaModFix/>
          </a:blip>
          <a:stretch>
            <a:fillRect/>
          </a:stretch>
        </p:blipFill>
        <p:spPr>
          <a:xfrm>
            <a:off x="4131925" y="3520900"/>
            <a:ext cx="2653650" cy="2653650"/>
          </a:xfrm>
          <a:prstGeom prst="rect">
            <a:avLst/>
          </a:prstGeom>
          <a:noFill/>
          <a:ln>
            <a:noFill/>
          </a:ln>
        </p:spPr>
      </p:pic>
      <p:sp>
        <p:nvSpPr>
          <p:cNvPr id="597" name="Google Shape;597;p5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598" name="Google Shape;598;p5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MAL vs. TAL</a:t>
            </a:r>
            <a:endParaRPr b="0" i="0" sz="4400" u="none" cap="none" strike="noStrike">
              <a:solidFill>
                <a:schemeClr val="accent1"/>
              </a:solidFill>
              <a:latin typeface="Calibri"/>
              <a:ea typeface="Calibri"/>
              <a:cs typeface="Calibri"/>
              <a:sym typeface="Calibri"/>
            </a:endParaRPr>
          </a:p>
        </p:txBody>
      </p:sp>
      <p:sp>
        <p:nvSpPr>
          <p:cNvPr id="604" name="Google Shape;604;p55"/>
          <p:cNvSpPr txBox="1"/>
          <p:nvPr>
            <p:ph idx="1" type="body"/>
          </p:nvPr>
        </p:nvSpPr>
        <p:spPr>
          <a:xfrm>
            <a:off x="457200" y="1600200"/>
            <a:ext cx="8229600" cy="481148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True Assembly Language (TAL)</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 instructions a computer understands and executes (directl</a:t>
            </a:r>
            <a:r>
              <a:rPr lang="en-US"/>
              <a:t>y implemented in hardware!)</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Assembly Language (MAL)</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Instructions the assembly programmer can use</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(includes pseudo-instructions)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Each MAL instruction becomes 1 or more TAL instruction</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TAL </a:t>
            </a:r>
            <a:r>
              <a:rPr b="0" i="0" lang="en-US" sz="3200" u="none" cap="none" strike="noStrike">
                <a:solidFill>
                  <a:schemeClr val="dk1"/>
                </a:solidFill>
                <a:latin typeface="Arimo"/>
                <a:ea typeface="Arimo"/>
                <a:cs typeface="Arimo"/>
                <a:sym typeface="Arimo"/>
              </a:rPr>
              <a:t>⊂</a:t>
            </a:r>
            <a:r>
              <a:rPr b="0" i="0" lang="en-US" sz="3200" u="none" cap="none" strike="noStrike">
                <a:solidFill>
                  <a:schemeClr val="dk1"/>
                </a:solidFill>
                <a:latin typeface="Calibri"/>
                <a:ea typeface="Calibri"/>
                <a:cs typeface="Calibri"/>
                <a:sym typeface="Calibri"/>
              </a:rPr>
              <a:t> MAL</a:t>
            </a:r>
            <a:endParaRPr/>
          </a:p>
        </p:txBody>
      </p:sp>
      <p:sp>
        <p:nvSpPr>
          <p:cNvPr id="605" name="Google Shape;605;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06" name="Google Shape;606;p5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07" name="Google Shape;607;p5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613" name="Google Shape;613;p56"/>
          <p:cNvSpPr txBox="1"/>
          <p:nvPr>
            <p:ph idx="1" type="body"/>
          </p:nvPr>
        </p:nvSpPr>
        <p:spPr>
          <a:xfrm>
            <a:off x="457200" y="1219199"/>
            <a:ext cx="8229600" cy="49377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Clr>
                <a:srgbClr val="A5A5A5"/>
              </a:buClr>
              <a:buSzPts val="3200"/>
              <a:buFont typeface="Arial"/>
              <a:buChar char="•"/>
            </a:pPr>
            <a:r>
              <a:rPr lang="en-US">
                <a:solidFill>
                  <a:srgbClr val="A5A5A5"/>
                </a:solidFill>
              </a:rPr>
              <a:t>More Memory Instructions</a:t>
            </a:r>
            <a:endParaRPr>
              <a:solidFill>
                <a:srgbClr val="A5A5A5"/>
              </a:solidFill>
            </a:endParaRPr>
          </a:p>
          <a:p>
            <a:pPr indent="-342900" lvl="0" marL="342900" marR="0" rtl="0" algn="l">
              <a:spcBef>
                <a:spcPts val="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Inequalities</a:t>
            </a:r>
            <a:endParaRPr>
              <a:solidFill>
                <a:srgbClr val="A5A5A5"/>
              </a:solidFill>
            </a:endParaRPr>
          </a:p>
          <a:p>
            <a:pPr indent="-342900" lvl="0" marL="342900" rtl="0" algn="l">
              <a:spcBef>
                <a:spcPts val="640"/>
              </a:spcBef>
              <a:spcAft>
                <a:spcPts val="0"/>
              </a:spcAft>
              <a:buClr>
                <a:srgbClr val="A5A5A5"/>
              </a:buClr>
              <a:buSzPts val="3200"/>
              <a:buFont typeface="Arial"/>
              <a:buChar char="•"/>
            </a:pPr>
            <a:r>
              <a:rPr lang="en-US">
                <a:solidFill>
                  <a:srgbClr val="A5A5A5"/>
                </a:solidFill>
              </a:rPr>
              <a:t>Administrivia</a:t>
            </a:r>
            <a:endParaRPr>
              <a:solidFill>
                <a:srgbClr val="A5A5A5"/>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Pseudo-Instructions</a:t>
            </a:r>
            <a:endParaRPr b="0" i="0" sz="3200" u="none" cap="none" strike="noStrike">
              <a:solidFill>
                <a:srgbClr val="A5A5A5"/>
              </a:solidFill>
              <a:latin typeface="Calibri"/>
              <a:ea typeface="Calibri"/>
              <a:cs typeface="Calibri"/>
              <a:sym typeface="Calibri"/>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Implementing Functions in MIPS</a:t>
            </a:r>
            <a:endParaRPr>
              <a:solidFill>
                <a:srgbClr val="FF0000"/>
              </a:solidFill>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Function Calling Conventions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Remaining Registers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Memory Address Convention</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a:t>
            </a:r>
            <a:r>
              <a:rPr lang="en-US">
                <a:solidFill>
                  <a:srgbClr val="A5A5A5"/>
                </a:solidFill>
              </a:rPr>
              <a:t>Alternate</a:t>
            </a:r>
            <a:r>
              <a:rPr b="0" i="0" lang="en-US" sz="3200" u="none" cap="none" strike="noStrike">
                <a:solidFill>
                  <a:srgbClr val="A5A5A5"/>
                </a:solidFill>
                <a:latin typeface="Calibri"/>
                <a:ea typeface="Calibri"/>
                <a:cs typeface="Calibri"/>
                <a:sym typeface="Calibri"/>
              </a:rPr>
              <a:t> Register Convention Analogy</a:t>
            </a:r>
            <a:endParaRPr/>
          </a:p>
        </p:txBody>
      </p:sp>
      <p:sp>
        <p:nvSpPr>
          <p:cNvPr id="614" name="Google Shape;614;p5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15" name="Google Shape;615;p5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16" name="Google Shape;616;p5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57"/>
          <p:cNvSpPr txBox="1"/>
          <p:nvPr>
            <p:ph type="title"/>
          </p:nvPr>
        </p:nvSpPr>
        <p:spPr>
          <a:xfrm>
            <a:off x="457200" y="1984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Six Steps of Calling a Function</a:t>
            </a:r>
            <a:endParaRPr b="0" i="0" sz="4400" u="none" cap="none" strike="noStrike">
              <a:solidFill>
                <a:schemeClr val="accent1"/>
              </a:solidFill>
              <a:latin typeface="Calibri"/>
              <a:ea typeface="Calibri"/>
              <a:cs typeface="Calibri"/>
              <a:sym typeface="Calibri"/>
            </a:endParaRPr>
          </a:p>
        </p:txBody>
      </p:sp>
      <p:sp>
        <p:nvSpPr>
          <p:cNvPr id="622" name="Google Shape;622;p57"/>
          <p:cNvSpPr txBox="1"/>
          <p:nvPr>
            <p:ph idx="1" type="body"/>
          </p:nvPr>
        </p:nvSpPr>
        <p:spPr>
          <a:xfrm>
            <a:off x="457200" y="1295400"/>
            <a:ext cx="8229600" cy="4783800"/>
          </a:xfrm>
          <a:prstGeom prst="rect">
            <a:avLst/>
          </a:prstGeom>
          <a:noFill/>
          <a:ln>
            <a:noFill/>
          </a:ln>
        </p:spPr>
        <p:txBody>
          <a:bodyPr anchorCtr="0" anchor="t" bIns="45700" lIns="91425" spcFirstLastPara="1" rIns="91425" wrap="square" tIns="45700">
            <a:noAutofit/>
          </a:bodyPr>
          <a:lstStyle/>
          <a:p>
            <a:pPr indent="-514350" lvl="0" marL="514350" marR="0" rtl="0" algn="l">
              <a:lnSpc>
                <a:spcPct val="90000"/>
              </a:lnSpc>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Put </a:t>
            </a:r>
            <a:r>
              <a:rPr b="0" i="1" lang="en-US" sz="3200" u="none" cap="none" strike="noStrike">
                <a:solidFill>
                  <a:schemeClr val="dk1"/>
                </a:solidFill>
                <a:latin typeface="Calibri"/>
                <a:ea typeface="Calibri"/>
                <a:cs typeface="Calibri"/>
                <a:sym typeface="Calibri"/>
              </a:rPr>
              <a:t>arguments</a:t>
            </a:r>
            <a:r>
              <a:rPr b="0" i="0" lang="en-US" sz="3200" u="none" cap="none" strike="noStrike">
                <a:solidFill>
                  <a:schemeClr val="dk1"/>
                </a:solidFill>
                <a:latin typeface="Calibri"/>
                <a:ea typeface="Calibri"/>
                <a:cs typeface="Calibri"/>
                <a:sym typeface="Calibri"/>
              </a:rPr>
              <a:t> in a place where the function can access them</a:t>
            </a:r>
            <a:endParaRPr/>
          </a:p>
          <a:p>
            <a:pPr indent="-514350" lvl="0" marL="514350" marR="0" rtl="0" algn="l">
              <a:lnSpc>
                <a:spcPct val="90000"/>
              </a:lnSpc>
              <a:spcBef>
                <a:spcPts val="64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Transfer control to the function</a:t>
            </a:r>
            <a:endParaRPr/>
          </a:p>
          <a:p>
            <a:pPr indent="-514350" lvl="0" marL="514350" marR="0" rtl="0" algn="l">
              <a:lnSpc>
                <a:spcPct val="90000"/>
              </a:lnSpc>
              <a:spcBef>
                <a:spcPts val="64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The function will acquire any (local) storage resources it needs</a:t>
            </a:r>
            <a:endParaRPr/>
          </a:p>
          <a:p>
            <a:pPr indent="-514350" lvl="0" marL="514350" marR="0" rtl="0" algn="l">
              <a:lnSpc>
                <a:spcPct val="90000"/>
              </a:lnSpc>
              <a:spcBef>
                <a:spcPts val="64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The function performs its desired task</a:t>
            </a:r>
            <a:endParaRPr/>
          </a:p>
          <a:p>
            <a:pPr indent="-514350" lvl="0" marL="514350" marR="0" rtl="0" algn="l">
              <a:lnSpc>
                <a:spcPct val="90000"/>
              </a:lnSpc>
              <a:spcBef>
                <a:spcPts val="64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The function puts </a:t>
            </a:r>
            <a:r>
              <a:rPr b="0" i="1" lang="en-US" sz="3200" u="none" cap="none" strike="noStrike">
                <a:solidFill>
                  <a:schemeClr val="dk1"/>
                </a:solidFill>
                <a:latin typeface="Calibri"/>
                <a:ea typeface="Calibri"/>
                <a:cs typeface="Calibri"/>
                <a:sym typeface="Calibri"/>
              </a:rPr>
              <a:t>return value</a:t>
            </a:r>
            <a:r>
              <a:rPr b="0" i="0" lang="en-US" sz="3200" u="none" cap="none" strike="noStrike">
                <a:solidFill>
                  <a:schemeClr val="dk1"/>
                </a:solidFill>
                <a:latin typeface="Calibri"/>
                <a:ea typeface="Calibri"/>
                <a:cs typeface="Calibri"/>
                <a:sym typeface="Calibri"/>
              </a:rPr>
              <a:t> in an accessible place and “cleans up”</a:t>
            </a:r>
            <a:endParaRPr/>
          </a:p>
          <a:p>
            <a:pPr indent="-514350" lvl="0" marL="514350" marR="0" rtl="0" algn="l">
              <a:lnSpc>
                <a:spcPct val="90000"/>
              </a:lnSpc>
              <a:spcBef>
                <a:spcPts val="64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Control is returned to you</a:t>
            </a:r>
            <a:endParaRPr/>
          </a:p>
        </p:txBody>
      </p:sp>
      <p:sp>
        <p:nvSpPr>
          <p:cNvPr id="623" name="Google Shape;623;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24" name="Google Shape;624;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
        <p:nvSpPr>
          <p:cNvPr id="625" name="Google Shape;625;p5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idx="1" type="body"/>
          </p:nvPr>
        </p:nvSpPr>
        <p:spPr>
          <a:xfrm>
            <a:off x="0" y="1008875"/>
            <a:ext cx="8229600" cy="5347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Instructions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Arithmetic: 	</a:t>
            </a:r>
            <a:r>
              <a:rPr b="0" i="0" lang="en-US" sz="2800" u="none" cap="none" strike="noStrike">
                <a:solidFill>
                  <a:schemeClr val="dk1"/>
                </a:solidFill>
                <a:latin typeface="Courier New"/>
                <a:ea typeface="Courier New"/>
                <a:cs typeface="Courier New"/>
                <a:sym typeface="Courier New"/>
              </a:rPr>
              <a:t>ad</a:t>
            </a:r>
            <a:r>
              <a:rPr lang="en-US">
                <a:latin typeface="Courier New"/>
                <a:ea typeface="Courier New"/>
                <a:cs typeface="Courier New"/>
                <a:sym typeface="Courier New"/>
              </a:rPr>
              <a:t>d, </a:t>
            </a:r>
            <a:r>
              <a:rPr b="0" i="0" lang="en-US" sz="2800" u="none" cap="none" strike="noStrike">
                <a:solidFill>
                  <a:schemeClr val="dk1"/>
                </a:solidFill>
                <a:latin typeface="Courier New"/>
                <a:ea typeface="Courier New"/>
                <a:cs typeface="Courier New"/>
                <a:sym typeface="Courier New"/>
              </a:rPr>
              <a:t>su</a:t>
            </a:r>
            <a:r>
              <a:rPr lang="en-US">
                <a:latin typeface="Courier New"/>
                <a:ea typeface="Courier New"/>
                <a:cs typeface="Courier New"/>
                <a:sym typeface="Courier New"/>
              </a:rPr>
              <a:t>b, </a:t>
            </a:r>
            <a:r>
              <a:rPr b="0" i="0" lang="en-US" sz="2800" u="none" cap="none" strike="noStrike">
                <a:solidFill>
                  <a:schemeClr val="dk1"/>
                </a:solidFill>
                <a:latin typeface="Courier New"/>
                <a:ea typeface="Courier New"/>
                <a:cs typeface="Courier New"/>
                <a:sym typeface="Courier New"/>
              </a:rPr>
              <a:t>addi,</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rgbClr val="000000"/>
                </a:solidFill>
                <a:latin typeface="Courier New"/>
                <a:ea typeface="Courier New"/>
                <a:cs typeface="Courier New"/>
                <a:sym typeface="Courier New"/>
              </a:rPr>
              <a:t>addu,subu,addi</a:t>
            </a:r>
            <a:r>
              <a:rPr lang="en-US">
                <a:solidFill>
                  <a:srgbClr val="000000"/>
                </a:solidFill>
                <a:latin typeface="Courier New"/>
                <a:ea typeface="Courier New"/>
                <a:cs typeface="Courier New"/>
                <a:sym typeface="Courier New"/>
              </a:rPr>
              <a:t>u,</a:t>
            </a:r>
            <a:br>
              <a:rPr lang="en-US">
                <a:solidFill>
                  <a:srgbClr val="000000"/>
                </a:solidFill>
                <a:latin typeface="Courier New"/>
                <a:ea typeface="Courier New"/>
                <a:cs typeface="Courier New"/>
                <a:sym typeface="Courier New"/>
              </a:rPr>
            </a:br>
            <a:r>
              <a:rPr lang="en-US">
                <a:solidFill>
                  <a:srgbClr val="000000"/>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mult</a:t>
            </a:r>
            <a:r>
              <a:rPr lang="en-US">
                <a:latin typeface="Courier New"/>
                <a:ea typeface="Courier New"/>
                <a:cs typeface="Courier New"/>
                <a:sym typeface="Courier New"/>
              </a:rPr>
              <a:t>,</a:t>
            </a:r>
            <a:r>
              <a:rPr lang="en-US">
                <a:solidFill>
                  <a:schemeClr val="accent6"/>
                </a:solidFill>
                <a:latin typeface="Courier New"/>
                <a:ea typeface="Courier New"/>
                <a:cs typeface="Courier New"/>
                <a:sym typeface="Courier New"/>
              </a:rPr>
              <a:t>div</a:t>
            </a:r>
            <a:endParaRPr b="0" i="0" sz="2800" u="none" cap="none" strike="noStrike">
              <a:solidFill>
                <a:srgbClr val="000000"/>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Data Transfer: </a:t>
            </a:r>
            <a:r>
              <a:rPr b="0" i="0" lang="en-US" sz="2800" u="none" cap="none" strike="noStrike">
                <a:solidFill>
                  <a:schemeClr val="dk1"/>
                </a:solidFill>
                <a:latin typeface="Courier New"/>
                <a:ea typeface="Courier New"/>
                <a:cs typeface="Courier New"/>
                <a:sym typeface="Courier New"/>
              </a:rPr>
              <a:t>lw</a:t>
            </a:r>
            <a:r>
              <a:rPr b="0" i="0" lang="en-US" sz="2800" u="none" cap="none" strike="noStrike">
                <a:solidFill>
                  <a:schemeClr val="dk1"/>
                </a:solidFill>
                <a:latin typeface="Calibri"/>
                <a:ea typeface="Calibri"/>
                <a:cs typeface="Calibri"/>
                <a:sym typeface="Calibri"/>
              </a:rPr>
              <a:t>,</a:t>
            </a:r>
            <a:r>
              <a:rPr lang="en-US"/>
              <a:t> </a:t>
            </a:r>
            <a:r>
              <a:rPr b="0" i="0" lang="en-US" sz="2800" u="none" cap="none" strike="noStrike">
                <a:solidFill>
                  <a:schemeClr val="dk1"/>
                </a:solidFill>
                <a:latin typeface="Courier New"/>
                <a:ea typeface="Courier New"/>
                <a:cs typeface="Courier New"/>
                <a:sym typeface="Courier New"/>
              </a:rPr>
              <a:t>sw</a:t>
            </a:r>
            <a:r>
              <a:rPr b="0" i="0" lang="en-US" sz="2800" u="none" cap="none" strike="noStrike">
                <a:solidFill>
                  <a:schemeClr val="dk1"/>
                </a:solidFill>
                <a:latin typeface="Calibri"/>
                <a:ea typeface="Calibri"/>
                <a:cs typeface="Calibri"/>
                <a:sym typeface="Calibri"/>
              </a:rPr>
              <a:t>, </a:t>
            </a:r>
            <a:br>
              <a:rPr lang="en-US"/>
            </a:br>
            <a:r>
              <a:rPr lang="en-US"/>
              <a:t>					</a:t>
            </a:r>
            <a:r>
              <a:rPr lang="en-US">
                <a:solidFill>
                  <a:schemeClr val="accent6"/>
                </a:solidFill>
                <a:latin typeface="Courier New"/>
                <a:ea typeface="Courier New"/>
                <a:cs typeface="Courier New"/>
                <a:sym typeface="Courier New"/>
              </a:rPr>
              <a:t>lb, sb, lbu,</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mfhi</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mflo</a:t>
            </a:r>
            <a:endParaRPr b="0" i="0" sz="2800" u="none" cap="none" strike="noStrike">
              <a:solidFill>
                <a:schemeClr val="accent6"/>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Branching:</a:t>
            </a:r>
            <a:r>
              <a:rPr b="0" i="0" lang="en-US" sz="2800" u="none" cap="none" strike="noStrike">
                <a:solidFill>
                  <a:schemeClr val="dk1"/>
                </a:solidFill>
                <a:latin typeface="Courier New"/>
                <a:ea typeface="Courier New"/>
                <a:cs typeface="Courier New"/>
                <a:sym typeface="Courier New"/>
              </a:rPr>
              <a:t>		</a:t>
            </a:r>
            <a:r>
              <a:rPr lang="en-US">
                <a:highlight>
                  <a:srgbClr val="FFFFFF"/>
                </a:highlight>
                <a:latin typeface="Courier New"/>
                <a:ea typeface="Courier New"/>
                <a:cs typeface="Courier New"/>
                <a:sym typeface="Courier New"/>
              </a:rPr>
              <a:t>beq, bne, j, slt, slt</a:t>
            </a:r>
            <a:r>
              <a:rPr lang="en-US">
                <a:solidFill>
                  <a:srgbClr val="000000"/>
                </a:solidFill>
                <a:highlight>
                  <a:srgbClr val="FFFFFF"/>
                </a:highlight>
                <a:latin typeface="Courier New"/>
                <a:ea typeface="Courier New"/>
                <a:cs typeface="Courier New"/>
                <a:sym typeface="Courier New"/>
              </a:rPr>
              <a:t>i</a:t>
            </a:r>
            <a:endParaRPr>
              <a:solidFill>
                <a:srgbClr val="000000"/>
              </a:solidFill>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Bitwise:</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and</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or</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xor</a:t>
            </a:r>
            <a:r>
              <a:rPr b="0" i="0" lang="en-US" sz="2800" u="none" cap="none" strike="noStrike">
                <a:solidFill>
                  <a:schemeClr val="dk1"/>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nor</a:t>
            </a:r>
            <a:r>
              <a:rPr lang="en-US">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andi</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ori</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xori</a:t>
            </a:r>
            <a:endParaRPr b="0" i="0" sz="2800" u="none" cap="none" strike="noStrike">
              <a:solidFill>
                <a:schemeClr val="accent6"/>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Shifting:</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sll</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srl</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sra</a:t>
            </a:r>
            <a:r>
              <a:rPr b="0" i="0" lang="en-US" sz="2800" u="none" cap="none" strike="noStrike">
                <a:solidFill>
                  <a:schemeClr val="dk1"/>
                </a:solidFill>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sllv</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srlv</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srav</a:t>
            </a:r>
            <a:endParaRPr b="0" i="0" sz="2800" u="none" cap="none" strike="noStrike">
              <a:solidFill>
                <a:schemeClr val="accent6"/>
              </a:solidFill>
              <a:latin typeface="Courier New"/>
              <a:ea typeface="Courier New"/>
              <a:cs typeface="Courier New"/>
              <a:sym typeface="Courier New"/>
            </a:endParaRPr>
          </a:p>
          <a:p>
            <a:pPr indent="-107950" lvl="1" marL="74295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ourier New"/>
              <a:ea typeface="Courier New"/>
              <a:cs typeface="Courier New"/>
              <a:sym typeface="Courier New"/>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16" name="Google Shape;216;p31"/>
          <p:cNvSpPr txBox="1"/>
          <p:nvPr>
            <p:ph idx="1" type="body"/>
          </p:nvPr>
        </p:nvSpPr>
        <p:spPr>
          <a:xfrm>
            <a:off x="0" y="1008875"/>
            <a:ext cx="8229600" cy="5347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Instructions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Arithmetic: 	</a:t>
            </a:r>
            <a:r>
              <a:rPr b="0" i="0" lang="en-US" sz="2800" u="none" cap="none" strike="noStrike">
                <a:solidFill>
                  <a:schemeClr val="dk1"/>
                </a:solidFill>
                <a:latin typeface="Courier New"/>
                <a:ea typeface="Courier New"/>
                <a:cs typeface="Courier New"/>
                <a:sym typeface="Courier New"/>
              </a:rPr>
              <a:t>ad</a:t>
            </a:r>
            <a:r>
              <a:rPr lang="en-US">
                <a:latin typeface="Courier New"/>
                <a:ea typeface="Courier New"/>
                <a:cs typeface="Courier New"/>
                <a:sym typeface="Courier New"/>
              </a:rPr>
              <a:t>d, </a:t>
            </a:r>
            <a:r>
              <a:rPr b="0" i="0" lang="en-US" sz="2800" u="none" cap="none" strike="noStrike">
                <a:solidFill>
                  <a:schemeClr val="dk1"/>
                </a:solidFill>
                <a:latin typeface="Courier New"/>
                <a:ea typeface="Courier New"/>
                <a:cs typeface="Courier New"/>
                <a:sym typeface="Courier New"/>
              </a:rPr>
              <a:t>su</a:t>
            </a:r>
            <a:r>
              <a:rPr lang="en-US">
                <a:latin typeface="Courier New"/>
                <a:ea typeface="Courier New"/>
                <a:cs typeface="Courier New"/>
                <a:sym typeface="Courier New"/>
              </a:rPr>
              <a:t>b, </a:t>
            </a:r>
            <a:r>
              <a:rPr b="0" i="0" lang="en-US" sz="2800" u="none" cap="none" strike="noStrike">
                <a:solidFill>
                  <a:schemeClr val="dk1"/>
                </a:solidFill>
                <a:latin typeface="Courier New"/>
                <a:ea typeface="Courier New"/>
                <a:cs typeface="Courier New"/>
                <a:sym typeface="Courier New"/>
              </a:rPr>
              <a:t>add</a:t>
            </a:r>
            <a:r>
              <a:rPr b="0" i="0" lang="en-US" sz="2800" u="none" cap="none" strike="noStrike">
                <a:solidFill>
                  <a:srgbClr val="FF0000"/>
                </a:solidFill>
                <a:highlight>
                  <a:srgbClr val="FFFF00"/>
                </a:highlight>
                <a:latin typeface="Courier New"/>
                <a:ea typeface="Courier New"/>
                <a:cs typeface="Courier New"/>
                <a:sym typeface="Courier New"/>
              </a:rPr>
              <a:t>i</a:t>
            </a:r>
            <a:r>
              <a:rPr b="0" i="0" lang="en-US" sz="2800" u="none" cap="none" strike="noStrike">
                <a:solidFill>
                  <a:schemeClr val="dk1"/>
                </a:solidFill>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rgbClr val="000000"/>
                </a:solidFill>
                <a:latin typeface="Courier New"/>
                <a:ea typeface="Courier New"/>
                <a:cs typeface="Courier New"/>
                <a:sym typeface="Courier New"/>
              </a:rPr>
              <a:t>addu,subu,add</a:t>
            </a:r>
            <a:r>
              <a:rPr b="0" i="0" lang="en-US" sz="2800" u="none" cap="none" strike="noStrike">
                <a:solidFill>
                  <a:srgbClr val="FF0000"/>
                </a:solidFill>
                <a:highlight>
                  <a:srgbClr val="FFFF00"/>
                </a:highlight>
                <a:latin typeface="Courier New"/>
                <a:ea typeface="Courier New"/>
                <a:cs typeface="Courier New"/>
                <a:sym typeface="Courier New"/>
              </a:rPr>
              <a:t>i</a:t>
            </a:r>
            <a:r>
              <a:rPr lang="en-US">
                <a:solidFill>
                  <a:srgbClr val="000000"/>
                </a:solidFill>
                <a:latin typeface="Courier New"/>
                <a:ea typeface="Courier New"/>
                <a:cs typeface="Courier New"/>
                <a:sym typeface="Courier New"/>
              </a:rPr>
              <a:t>u,</a:t>
            </a:r>
            <a:br>
              <a:rPr lang="en-US">
                <a:solidFill>
                  <a:srgbClr val="000000"/>
                </a:solidFill>
                <a:latin typeface="Courier New"/>
                <a:ea typeface="Courier New"/>
                <a:cs typeface="Courier New"/>
                <a:sym typeface="Courier New"/>
              </a:rPr>
            </a:br>
            <a:r>
              <a:rPr lang="en-US">
                <a:solidFill>
                  <a:srgbClr val="000000"/>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mult</a:t>
            </a:r>
            <a:r>
              <a:rPr lang="en-US">
                <a:latin typeface="Courier New"/>
                <a:ea typeface="Courier New"/>
                <a:cs typeface="Courier New"/>
                <a:sym typeface="Courier New"/>
              </a:rPr>
              <a:t>,</a:t>
            </a:r>
            <a:r>
              <a:rPr lang="en-US">
                <a:solidFill>
                  <a:schemeClr val="accent6"/>
                </a:solidFill>
                <a:latin typeface="Courier New"/>
                <a:ea typeface="Courier New"/>
                <a:cs typeface="Courier New"/>
                <a:sym typeface="Courier New"/>
              </a:rPr>
              <a:t>div</a:t>
            </a:r>
            <a:endParaRPr b="0" i="0" sz="2800" u="none" cap="none" strike="noStrike">
              <a:solidFill>
                <a:srgbClr val="000000"/>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Data Transfer: </a:t>
            </a:r>
            <a:r>
              <a:rPr b="0" i="0" lang="en-US" sz="2800" u="none" cap="none" strike="noStrike">
                <a:solidFill>
                  <a:schemeClr val="dk1"/>
                </a:solidFill>
                <a:latin typeface="Courier New"/>
                <a:ea typeface="Courier New"/>
                <a:cs typeface="Courier New"/>
                <a:sym typeface="Courier New"/>
              </a:rPr>
              <a:t>lw</a:t>
            </a:r>
            <a:r>
              <a:rPr b="0" i="0" lang="en-US" sz="2800" u="none" cap="none" strike="noStrike">
                <a:solidFill>
                  <a:schemeClr val="dk1"/>
                </a:solidFill>
                <a:latin typeface="Calibri"/>
                <a:ea typeface="Calibri"/>
                <a:cs typeface="Calibri"/>
                <a:sym typeface="Calibri"/>
              </a:rPr>
              <a:t>,</a:t>
            </a:r>
            <a:r>
              <a:rPr lang="en-US"/>
              <a:t> </a:t>
            </a:r>
            <a:r>
              <a:rPr b="0" i="0" lang="en-US" sz="2800" u="none" cap="none" strike="noStrike">
                <a:solidFill>
                  <a:schemeClr val="dk1"/>
                </a:solidFill>
                <a:latin typeface="Courier New"/>
                <a:ea typeface="Courier New"/>
                <a:cs typeface="Courier New"/>
                <a:sym typeface="Courier New"/>
              </a:rPr>
              <a:t>sw</a:t>
            </a:r>
            <a:r>
              <a:rPr b="0" i="0" lang="en-US" sz="2800" u="none" cap="none" strike="noStrike">
                <a:solidFill>
                  <a:schemeClr val="dk1"/>
                </a:solidFill>
                <a:latin typeface="Calibri"/>
                <a:ea typeface="Calibri"/>
                <a:cs typeface="Calibri"/>
                <a:sym typeface="Calibri"/>
              </a:rPr>
              <a:t>, </a:t>
            </a:r>
            <a:br>
              <a:rPr lang="en-US"/>
            </a:br>
            <a:r>
              <a:rPr lang="en-US"/>
              <a:t>					</a:t>
            </a:r>
            <a:r>
              <a:rPr lang="en-US">
                <a:solidFill>
                  <a:schemeClr val="accent6"/>
                </a:solidFill>
                <a:latin typeface="Courier New"/>
                <a:ea typeface="Courier New"/>
                <a:cs typeface="Courier New"/>
                <a:sym typeface="Courier New"/>
              </a:rPr>
              <a:t>lb, sb, lbu,</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mfhi</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mflo</a:t>
            </a:r>
            <a:endParaRPr b="0" i="0" sz="2800" u="none" cap="none" strike="noStrike">
              <a:solidFill>
                <a:schemeClr val="accent6"/>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Branching:</a:t>
            </a:r>
            <a:r>
              <a:rPr b="0" i="0" lang="en-US" sz="2800" u="none" cap="none" strike="noStrike">
                <a:solidFill>
                  <a:schemeClr val="dk1"/>
                </a:solidFill>
                <a:latin typeface="Courier New"/>
                <a:ea typeface="Courier New"/>
                <a:cs typeface="Courier New"/>
                <a:sym typeface="Courier New"/>
              </a:rPr>
              <a:t>		</a:t>
            </a:r>
            <a:r>
              <a:rPr lang="en-US">
                <a:highlight>
                  <a:srgbClr val="FFFFFF"/>
                </a:highlight>
                <a:latin typeface="Courier New"/>
                <a:ea typeface="Courier New"/>
                <a:cs typeface="Courier New"/>
                <a:sym typeface="Courier New"/>
              </a:rPr>
              <a:t>beq, bne, j, slt, slt</a:t>
            </a:r>
            <a:r>
              <a:rPr lang="en-US">
                <a:solidFill>
                  <a:srgbClr val="FF0000"/>
                </a:solidFill>
                <a:highlight>
                  <a:srgbClr val="FFFF00"/>
                </a:highlight>
                <a:latin typeface="Courier New"/>
                <a:ea typeface="Courier New"/>
                <a:cs typeface="Courier New"/>
                <a:sym typeface="Courier New"/>
              </a:rPr>
              <a:t>i</a:t>
            </a:r>
            <a:endParaRPr>
              <a:highlight>
                <a:srgbClr val="FFFF00"/>
              </a:highlight>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Bitwise:</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and</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or</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xor</a:t>
            </a:r>
            <a:r>
              <a:rPr b="0" i="0" lang="en-US" sz="2800" u="none" cap="none" strike="noStrike">
                <a:solidFill>
                  <a:schemeClr val="dk1"/>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nor</a:t>
            </a:r>
            <a:r>
              <a:rPr lang="en-US">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and</a:t>
            </a:r>
            <a:r>
              <a:rPr lang="en-US">
                <a:solidFill>
                  <a:srgbClr val="FF0000"/>
                </a:solidFill>
                <a:highlight>
                  <a:srgbClr val="FFFF00"/>
                </a:highlight>
                <a:latin typeface="Courier New"/>
                <a:ea typeface="Courier New"/>
                <a:cs typeface="Courier New"/>
                <a:sym typeface="Courier New"/>
              </a:rPr>
              <a:t>i</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or</a:t>
            </a:r>
            <a:r>
              <a:rPr lang="en-US">
                <a:solidFill>
                  <a:srgbClr val="FF0000"/>
                </a:solidFill>
                <a:highlight>
                  <a:srgbClr val="FFFF00"/>
                </a:highlight>
                <a:latin typeface="Courier New"/>
                <a:ea typeface="Courier New"/>
                <a:cs typeface="Courier New"/>
                <a:sym typeface="Courier New"/>
              </a:rPr>
              <a:t>i</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xor</a:t>
            </a:r>
            <a:r>
              <a:rPr b="0" i="0" lang="en-US" sz="2800" u="none" cap="none" strike="noStrike">
                <a:solidFill>
                  <a:srgbClr val="FF0000"/>
                </a:solidFill>
                <a:highlight>
                  <a:srgbClr val="FFFF00"/>
                </a:highlight>
                <a:latin typeface="Courier New"/>
                <a:ea typeface="Courier New"/>
                <a:cs typeface="Courier New"/>
                <a:sym typeface="Courier New"/>
              </a:rPr>
              <a:t>i</a:t>
            </a:r>
            <a:endParaRPr b="0" i="0" sz="2800" u="none" cap="none" strike="noStrike">
              <a:solidFill>
                <a:srgbClr val="FF0000"/>
              </a:solidFill>
              <a:highlight>
                <a:srgbClr val="FFFF00"/>
              </a:highlight>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Shifting:</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sll</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srl</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sra</a:t>
            </a:r>
            <a:r>
              <a:rPr b="0" i="0" lang="en-US" sz="2800" u="none" cap="none" strike="noStrike">
                <a:solidFill>
                  <a:schemeClr val="dk1"/>
                </a:solidFill>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sllv</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srlv</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srav</a:t>
            </a:r>
            <a:endParaRPr b="0" i="0" sz="2800" u="none" cap="none" strike="noStrike">
              <a:solidFill>
                <a:schemeClr val="accent6"/>
              </a:solidFill>
              <a:latin typeface="Courier New"/>
              <a:ea typeface="Courier New"/>
              <a:cs typeface="Courier New"/>
              <a:sym typeface="Courier New"/>
            </a:endParaRPr>
          </a:p>
          <a:p>
            <a:pPr indent="-107950" lvl="1" marL="74295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ourier New"/>
              <a:ea typeface="Courier New"/>
              <a:cs typeface="Courier New"/>
              <a:sym typeface="Courier New"/>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17" name="Google Shape;217;p31"/>
          <p:cNvSpPr txBox="1"/>
          <p:nvPr>
            <p:ph idx="1" type="body"/>
          </p:nvPr>
        </p:nvSpPr>
        <p:spPr>
          <a:xfrm>
            <a:off x="0" y="1008875"/>
            <a:ext cx="8229600" cy="5347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Instructions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Arithmetic: 	</a:t>
            </a:r>
            <a:r>
              <a:rPr b="0" i="0" lang="en-US" sz="2800" u="none" cap="none" strike="noStrike">
                <a:solidFill>
                  <a:schemeClr val="dk1"/>
                </a:solidFill>
                <a:latin typeface="Courier New"/>
                <a:ea typeface="Courier New"/>
                <a:cs typeface="Courier New"/>
                <a:sym typeface="Courier New"/>
              </a:rPr>
              <a:t>ad</a:t>
            </a:r>
            <a:r>
              <a:rPr lang="en-US">
                <a:latin typeface="Courier New"/>
                <a:ea typeface="Courier New"/>
                <a:cs typeface="Courier New"/>
                <a:sym typeface="Courier New"/>
              </a:rPr>
              <a:t>d, </a:t>
            </a:r>
            <a:r>
              <a:rPr b="0" i="0" lang="en-US" sz="2800" u="none" cap="none" strike="noStrike">
                <a:solidFill>
                  <a:schemeClr val="dk1"/>
                </a:solidFill>
                <a:latin typeface="Courier New"/>
                <a:ea typeface="Courier New"/>
                <a:cs typeface="Courier New"/>
                <a:sym typeface="Courier New"/>
              </a:rPr>
              <a:t>su</a:t>
            </a:r>
            <a:r>
              <a:rPr lang="en-US">
                <a:latin typeface="Courier New"/>
                <a:ea typeface="Courier New"/>
                <a:cs typeface="Courier New"/>
                <a:sym typeface="Courier New"/>
              </a:rPr>
              <a:t>b, </a:t>
            </a:r>
            <a:r>
              <a:rPr b="0" i="0" lang="en-US" sz="2800" u="none" cap="none" strike="noStrike">
                <a:solidFill>
                  <a:schemeClr val="dk1"/>
                </a:solidFill>
                <a:latin typeface="Courier New"/>
                <a:ea typeface="Courier New"/>
                <a:cs typeface="Courier New"/>
                <a:sym typeface="Courier New"/>
              </a:rPr>
              <a:t>add</a:t>
            </a:r>
            <a:r>
              <a:rPr b="0" i="0" lang="en-US" sz="2800" u="none" cap="none" strike="noStrike">
                <a:solidFill>
                  <a:srgbClr val="000000"/>
                </a:solidFill>
                <a:latin typeface="Courier New"/>
                <a:ea typeface="Courier New"/>
                <a:cs typeface="Courier New"/>
                <a:sym typeface="Courier New"/>
              </a:rPr>
              <a:t>i</a:t>
            </a:r>
            <a:r>
              <a:rPr b="0" i="0" lang="en-US" sz="2800" u="none" cap="none" strike="noStrike">
                <a:solidFill>
                  <a:schemeClr val="dk1"/>
                </a:solidFill>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rgbClr val="000000"/>
                </a:solidFill>
                <a:latin typeface="Courier New"/>
                <a:ea typeface="Courier New"/>
                <a:cs typeface="Courier New"/>
                <a:sym typeface="Courier New"/>
              </a:rPr>
              <a:t>add</a:t>
            </a:r>
            <a:r>
              <a:rPr b="0" i="0" lang="en-US" sz="2800" u="none" cap="none" strike="noStrike">
                <a:solidFill>
                  <a:srgbClr val="6AA84F"/>
                </a:solidFill>
                <a:highlight>
                  <a:srgbClr val="FFFF00"/>
                </a:highlight>
                <a:latin typeface="Courier New"/>
                <a:ea typeface="Courier New"/>
                <a:cs typeface="Courier New"/>
                <a:sym typeface="Courier New"/>
              </a:rPr>
              <a:t>u</a:t>
            </a:r>
            <a:r>
              <a:rPr b="0" i="0" lang="en-US" sz="2800" u="none" cap="none" strike="noStrike">
                <a:solidFill>
                  <a:srgbClr val="000000"/>
                </a:solidFill>
                <a:latin typeface="Courier New"/>
                <a:ea typeface="Courier New"/>
                <a:cs typeface="Courier New"/>
                <a:sym typeface="Courier New"/>
              </a:rPr>
              <a:t>,sub</a:t>
            </a:r>
            <a:r>
              <a:rPr lang="en-US">
                <a:solidFill>
                  <a:srgbClr val="6AA84F"/>
                </a:solidFill>
                <a:highlight>
                  <a:srgbClr val="FFFF00"/>
                </a:highlight>
                <a:latin typeface="Courier New"/>
                <a:ea typeface="Courier New"/>
                <a:cs typeface="Courier New"/>
                <a:sym typeface="Courier New"/>
              </a:rPr>
              <a:t>u</a:t>
            </a:r>
            <a:r>
              <a:rPr b="0" i="0" lang="en-US" sz="2800" u="none" cap="none" strike="noStrike">
                <a:solidFill>
                  <a:srgbClr val="000000"/>
                </a:solidFill>
                <a:latin typeface="Courier New"/>
                <a:ea typeface="Courier New"/>
                <a:cs typeface="Courier New"/>
                <a:sym typeface="Courier New"/>
              </a:rPr>
              <a:t>,addi</a:t>
            </a:r>
            <a:r>
              <a:rPr lang="en-US">
                <a:solidFill>
                  <a:srgbClr val="6AA84F"/>
                </a:solidFill>
                <a:highlight>
                  <a:srgbClr val="FFFF00"/>
                </a:highlight>
                <a:latin typeface="Courier New"/>
                <a:ea typeface="Courier New"/>
                <a:cs typeface="Courier New"/>
                <a:sym typeface="Courier New"/>
              </a:rPr>
              <a:t>u</a:t>
            </a:r>
            <a:r>
              <a:rPr lang="en-US">
                <a:solidFill>
                  <a:srgbClr val="000000"/>
                </a:solidFill>
                <a:latin typeface="Courier New"/>
                <a:ea typeface="Courier New"/>
                <a:cs typeface="Courier New"/>
                <a:sym typeface="Courier New"/>
              </a:rPr>
              <a:t>,</a:t>
            </a:r>
            <a:br>
              <a:rPr lang="en-US">
                <a:solidFill>
                  <a:srgbClr val="000000"/>
                </a:solidFill>
                <a:latin typeface="Courier New"/>
                <a:ea typeface="Courier New"/>
                <a:cs typeface="Courier New"/>
                <a:sym typeface="Courier New"/>
              </a:rPr>
            </a:br>
            <a:r>
              <a:rPr lang="en-US">
                <a:solidFill>
                  <a:srgbClr val="000000"/>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mult</a:t>
            </a:r>
            <a:r>
              <a:rPr lang="en-US">
                <a:latin typeface="Courier New"/>
                <a:ea typeface="Courier New"/>
                <a:cs typeface="Courier New"/>
                <a:sym typeface="Courier New"/>
              </a:rPr>
              <a:t>,</a:t>
            </a:r>
            <a:r>
              <a:rPr lang="en-US">
                <a:solidFill>
                  <a:schemeClr val="accent6"/>
                </a:solidFill>
                <a:latin typeface="Courier New"/>
                <a:ea typeface="Courier New"/>
                <a:cs typeface="Courier New"/>
                <a:sym typeface="Courier New"/>
              </a:rPr>
              <a:t>div</a:t>
            </a:r>
            <a:endParaRPr b="0" i="0" sz="2800" u="none" cap="none" strike="noStrike">
              <a:solidFill>
                <a:srgbClr val="000000"/>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Data Transfer: </a:t>
            </a:r>
            <a:r>
              <a:rPr b="0" i="0" lang="en-US" sz="2800" u="none" cap="none" strike="noStrike">
                <a:solidFill>
                  <a:schemeClr val="dk1"/>
                </a:solidFill>
                <a:latin typeface="Courier New"/>
                <a:ea typeface="Courier New"/>
                <a:cs typeface="Courier New"/>
                <a:sym typeface="Courier New"/>
              </a:rPr>
              <a:t>lw</a:t>
            </a:r>
            <a:r>
              <a:rPr b="0" i="0" lang="en-US" sz="2800" u="none" cap="none" strike="noStrike">
                <a:solidFill>
                  <a:schemeClr val="dk1"/>
                </a:solidFill>
                <a:latin typeface="Calibri"/>
                <a:ea typeface="Calibri"/>
                <a:cs typeface="Calibri"/>
                <a:sym typeface="Calibri"/>
              </a:rPr>
              <a:t>,</a:t>
            </a:r>
            <a:r>
              <a:rPr lang="en-US"/>
              <a:t> </a:t>
            </a:r>
            <a:r>
              <a:rPr b="0" i="0" lang="en-US" sz="2800" u="none" cap="none" strike="noStrike">
                <a:solidFill>
                  <a:schemeClr val="dk1"/>
                </a:solidFill>
                <a:latin typeface="Courier New"/>
                <a:ea typeface="Courier New"/>
                <a:cs typeface="Courier New"/>
                <a:sym typeface="Courier New"/>
              </a:rPr>
              <a:t>sw</a:t>
            </a:r>
            <a:r>
              <a:rPr b="0" i="0" lang="en-US" sz="2800" u="none" cap="none" strike="noStrike">
                <a:solidFill>
                  <a:schemeClr val="dk1"/>
                </a:solidFill>
                <a:latin typeface="Calibri"/>
                <a:ea typeface="Calibri"/>
                <a:cs typeface="Calibri"/>
                <a:sym typeface="Calibri"/>
              </a:rPr>
              <a:t>, </a:t>
            </a:r>
            <a:br>
              <a:rPr lang="en-US"/>
            </a:br>
            <a:r>
              <a:rPr lang="en-US"/>
              <a:t>					</a:t>
            </a:r>
            <a:r>
              <a:rPr lang="en-US">
                <a:solidFill>
                  <a:schemeClr val="accent6"/>
                </a:solidFill>
                <a:latin typeface="Courier New"/>
                <a:ea typeface="Courier New"/>
                <a:cs typeface="Courier New"/>
                <a:sym typeface="Courier New"/>
              </a:rPr>
              <a:t>lb, sb, lbu,</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mfhi</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mflo</a:t>
            </a:r>
            <a:endParaRPr b="0" i="0" sz="2800" u="none" cap="none" strike="noStrike">
              <a:solidFill>
                <a:schemeClr val="accent6"/>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Branching:</a:t>
            </a:r>
            <a:r>
              <a:rPr b="0" i="0" lang="en-US" sz="2800" u="none" cap="none" strike="noStrike">
                <a:solidFill>
                  <a:schemeClr val="dk1"/>
                </a:solidFill>
                <a:latin typeface="Courier New"/>
                <a:ea typeface="Courier New"/>
                <a:cs typeface="Courier New"/>
                <a:sym typeface="Courier New"/>
              </a:rPr>
              <a:t>		</a:t>
            </a:r>
            <a:r>
              <a:rPr lang="en-US">
                <a:highlight>
                  <a:srgbClr val="FFFFFF"/>
                </a:highlight>
                <a:latin typeface="Courier New"/>
                <a:ea typeface="Courier New"/>
                <a:cs typeface="Courier New"/>
                <a:sym typeface="Courier New"/>
              </a:rPr>
              <a:t>beq, bne, j, slt, slt</a:t>
            </a:r>
            <a:r>
              <a:rPr lang="en-US">
                <a:solidFill>
                  <a:srgbClr val="000000"/>
                </a:solidFill>
                <a:highlight>
                  <a:srgbClr val="FFFFFF"/>
                </a:highlight>
                <a:latin typeface="Courier New"/>
                <a:ea typeface="Courier New"/>
                <a:cs typeface="Courier New"/>
                <a:sym typeface="Courier New"/>
              </a:rPr>
              <a:t>i</a:t>
            </a:r>
            <a:endParaRPr>
              <a:solidFill>
                <a:srgbClr val="000000"/>
              </a:solidFill>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Bitwise:</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and</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or</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xor</a:t>
            </a:r>
            <a:r>
              <a:rPr b="0" i="0" lang="en-US" sz="2800" u="none" cap="none" strike="noStrike">
                <a:solidFill>
                  <a:schemeClr val="dk1"/>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nor</a:t>
            </a:r>
            <a:r>
              <a:rPr lang="en-US">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an</a:t>
            </a:r>
            <a:r>
              <a:rPr lang="en-US">
                <a:solidFill>
                  <a:schemeClr val="accent6"/>
                </a:solidFill>
                <a:latin typeface="Courier New"/>
                <a:ea typeface="Courier New"/>
                <a:cs typeface="Courier New"/>
                <a:sym typeface="Courier New"/>
              </a:rPr>
              <a:t>di</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or</a:t>
            </a:r>
            <a:r>
              <a:rPr lang="en-US">
                <a:solidFill>
                  <a:schemeClr val="accent6"/>
                </a:solidFill>
                <a:latin typeface="Courier New"/>
                <a:ea typeface="Courier New"/>
                <a:cs typeface="Courier New"/>
                <a:sym typeface="Courier New"/>
              </a:rPr>
              <a:t>i</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xor</a:t>
            </a:r>
            <a:r>
              <a:rPr lang="en-US">
                <a:solidFill>
                  <a:schemeClr val="accent6"/>
                </a:solidFill>
                <a:latin typeface="Courier New"/>
                <a:ea typeface="Courier New"/>
                <a:cs typeface="Courier New"/>
                <a:sym typeface="Courier New"/>
              </a:rPr>
              <a:t>i</a:t>
            </a:r>
            <a:endParaRPr b="0" i="0" sz="2800" u="none" cap="none" strike="noStrike">
              <a:solidFill>
                <a:srgbClr val="FF0000"/>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Shifting:</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sll</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srl</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sra</a:t>
            </a:r>
            <a:r>
              <a:rPr b="0" i="0" lang="en-US" sz="2800" u="none" cap="none" strike="noStrike">
                <a:solidFill>
                  <a:schemeClr val="dk1"/>
                </a:solidFill>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sllv</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srlv</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srav</a:t>
            </a:r>
            <a:endParaRPr b="0" i="0" sz="2800" u="none" cap="none" strike="noStrike">
              <a:solidFill>
                <a:schemeClr val="accent6"/>
              </a:solidFill>
              <a:latin typeface="Courier New"/>
              <a:ea typeface="Courier New"/>
              <a:cs typeface="Courier New"/>
              <a:sym typeface="Courier New"/>
            </a:endParaRPr>
          </a:p>
          <a:p>
            <a:pPr indent="-107950" lvl="1" marL="74295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ourier New"/>
              <a:ea typeface="Courier New"/>
              <a:cs typeface="Courier New"/>
              <a:sym typeface="Courier New"/>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18" name="Google Shape;218;p31"/>
          <p:cNvSpPr txBox="1"/>
          <p:nvPr>
            <p:ph idx="1" type="body"/>
          </p:nvPr>
        </p:nvSpPr>
        <p:spPr>
          <a:xfrm>
            <a:off x="0" y="1008875"/>
            <a:ext cx="8229600" cy="5347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Instructions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Arithmetic: 	</a:t>
            </a:r>
            <a:r>
              <a:rPr b="0" i="0" lang="en-US" sz="2800" u="none" cap="none" strike="noStrike">
                <a:solidFill>
                  <a:schemeClr val="dk1"/>
                </a:solidFill>
                <a:latin typeface="Courier New"/>
                <a:ea typeface="Courier New"/>
                <a:cs typeface="Courier New"/>
                <a:sym typeface="Courier New"/>
              </a:rPr>
              <a:t>a</a:t>
            </a:r>
            <a:r>
              <a:rPr b="0" i="0" lang="en-US" sz="2800" u="none" cap="none" strike="noStrike">
                <a:solidFill>
                  <a:srgbClr val="000000"/>
                </a:solidFill>
                <a:latin typeface="Courier New"/>
                <a:ea typeface="Courier New"/>
                <a:cs typeface="Courier New"/>
                <a:sym typeface="Courier New"/>
              </a:rPr>
              <a:t>d</a:t>
            </a:r>
            <a:r>
              <a:rPr lang="en-US">
                <a:solidFill>
                  <a:srgbClr val="000000"/>
                </a:solidFill>
                <a:latin typeface="Courier New"/>
                <a:ea typeface="Courier New"/>
                <a:cs typeface="Courier New"/>
                <a:sym typeface="Courier New"/>
              </a:rPr>
              <a:t>d, </a:t>
            </a:r>
            <a:r>
              <a:rPr b="0" i="0" lang="en-US" sz="2800" u="none" cap="none" strike="noStrike">
                <a:solidFill>
                  <a:srgbClr val="000000"/>
                </a:solidFill>
                <a:latin typeface="Courier New"/>
                <a:ea typeface="Courier New"/>
                <a:cs typeface="Courier New"/>
                <a:sym typeface="Courier New"/>
              </a:rPr>
              <a:t>su</a:t>
            </a:r>
            <a:r>
              <a:rPr lang="en-US">
                <a:solidFill>
                  <a:srgbClr val="000000"/>
                </a:solidFill>
                <a:latin typeface="Courier New"/>
                <a:ea typeface="Courier New"/>
                <a:cs typeface="Courier New"/>
                <a:sym typeface="Courier New"/>
              </a:rPr>
              <a:t>b, </a:t>
            </a:r>
            <a:r>
              <a:rPr b="0" i="0" lang="en-US" sz="2800" u="none" cap="none" strike="noStrike">
                <a:solidFill>
                  <a:srgbClr val="000000"/>
                </a:solidFill>
                <a:latin typeface="Courier New"/>
                <a:ea typeface="Courier New"/>
                <a:cs typeface="Courier New"/>
                <a:sym typeface="Courier New"/>
              </a:rPr>
              <a:t>addi,</a:t>
            </a:r>
            <a:br>
              <a:rPr b="0" i="0" lang="en-US" sz="2800" u="none" cap="none" strike="noStrike">
                <a:solidFill>
                  <a:srgbClr val="000000"/>
                </a:solidFill>
                <a:latin typeface="Courier New"/>
                <a:ea typeface="Courier New"/>
                <a:cs typeface="Courier New"/>
                <a:sym typeface="Courier New"/>
              </a:rPr>
            </a:br>
            <a:r>
              <a:rPr b="0" i="0" lang="en-US" sz="2800" u="none" cap="none" strike="noStrike">
                <a:solidFill>
                  <a:srgbClr val="000000"/>
                </a:solidFill>
                <a:latin typeface="Courier New"/>
                <a:ea typeface="Courier New"/>
                <a:cs typeface="Courier New"/>
                <a:sym typeface="Courier New"/>
              </a:rPr>
              <a:t>					addu,sub</a:t>
            </a:r>
            <a:r>
              <a:rPr lang="en-US">
                <a:solidFill>
                  <a:srgbClr val="000000"/>
                </a:solidFill>
                <a:latin typeface="Courier New"/>
                <a:ea typeface="Courier New"/>
                <a:cs typeface="Courier New"/>
                <a:sym typeface="Courier New"/>
              </a:rPr>
              <a:t>u</a:t>
            </a:r>
            <a:r>
              <a:rPr b="0" i="0" lang="en-US" sz="2800" u="none" cap="none" strike="noStrike">
                <a:solidFill>
                  <a:srgbClr val="000000"/>
                </a:solidFill>
                <a:latin typeface="Courier New"/>
                <a:ea typeface="Courier New"/>
                <a:cs typeface="Courier New"/>
                <a:sym typeface="Courier New"/>
              </a:rPr>
              <a:t>,addi</a:t>
            </a:r>
            <a:r>
              <a:rPr lang="en-US">
                <a:solidFill>
                  <a:srgbClr val="000000"/>
                </a:solidFill>
                <a:latin typeface="Courier New"/>
                <a:ea typeface="Courier New"/>
                <a:cs typeface="Courier New"/>
                <a:sym typeface="Courier New"/>
              </a:rPr>
              <a:t>u,</a:t>
            </a:r>
            <a:br>
              <a:rPr lang="en-US">
                <a:solidFill>
                  <a:srgbClr val="000000"/>
                </a:solidFill>
                <a:latin typeface="Courier New"/>
                <a:ea typeface="Courier New"/>
                <a:cs typeface="Courier New"/>
                <a:sym typeface="Courier New"/>
              </a:rPr>
            </a:br>
            <a:r>
              <a:rPr lang="en-US">
                <a:solidFill>
                  <a:srgbClr val="000000"/>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mult</a:t>
            </a:r>
            <a:r>
              <a:rPr lang="en-US">
                <a:latin typeface="Courier New"/>
                <a:ea typeface="Courier New"/>
                <a:cs typeface="Courier New"/>
                <a:sym typeface="Courier New"/>
              </a:rPr>
              <a:t>,</a:t>
            </a:r>
            <a:r>
              <a:rPr lang="en-US">
                <a:solidFill>
                  <a:schemeClr val="accent6"/>
                </a:solidFill>
                <a:latin typeface="Courier New"/>
                <a:ea typeface="Courier New"/>
                <a:cs typeface="Courier New"/>
                <a:sym typeface="Courier New"/>
              </a:rPr>
              <a:t>div</a:t>
            </a:r>
            <a:endParaRPr i="0" sz="2800" u="none" cap="none" strike="noStrike">
              <a:solidFill>
                <a:srgbClr val="000000"/>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Data Transfer: </a:t>
            </a:r>
            <a:r>
              <a:rPr b="0" i="0" lang="en-US" sz="2800" u="none" cap="none" strike="noStrike">
                <a:solidFill>
                  <a:schemeClr val="dk1"/>
                </a:solidFill>
                <a:latin typeface="Courier New"/>
                <a:ea typeface="Courier New"/>
                <a:cs typeface="Courier New"/>
                <a:sym typeface="Courier New"/>
              </a:rPr>
              <a:t>lw</a:t>
            </a:r>
            <a:r>
              <a:rPr b="0" i="0" lang="en-US" sz="2800" u="none" cap="none" strike="noStrike">
                <a:solidFill>
                  <a:schemeClr val="dk1"/>
                </a:solidFill>
                <a:latin typeface="Calibri"/>
                <a:ea typeface="Calibri"/>
                <a:cs typeface="Calibri"/>
                <a:sym typeface="Calibri"/>
              </a:rPr>
              <a:t>,</a:t>
            </a:r>
            <a:r>
              <a:rPr lang="en-US"/>
              <a:t> </a:t>
            </a:r>
            <a:r>
              <a:rPr b="0" i="0" lang="en-US" sz="2800" u="none" cap="none" strike="noStrike">
                <a:solidFill>
                  <a:schemeClr val="dk1"/>
                </a:solidFill>
                <a:latin typeface="Courier New"/>
                <a:ea typeface="Courier New"/>
                <a:cs typeface="Courier New"/>
                <a:sym typeface="Courier New"/>
              </a:rPr>
              <a:t>sw</a:t>
            </a:r>
            <a:r>
              <a:rPr b="0" i="0" lang="en-US" sz="2800" u="none" cap="none" strike="noStrike">
                <a:solidFill>
                  <a:schemeClr val="dk1"/>
                </a:solidFill>
                <a:latin typeface="Calibri"/>
                <a:ea typeface="Calibri"/>
                <a:cs typeface="Calibri"/>
                <a:sym typeface="Calibri"/>
              </a:rPr>
              <a:t>, </a:t>
            </a:r>
            <a:br>
              <a:rPr lang="en-US"/>
            </a:br>
            <a:r>
              <a:rPr lang="en-US"/>
              <a:t>					</a:t>
            </a:r>
            <a:r>
              <a:rPr lang="en-US">
                <a:solidFill>
                  <a:schemeClr val="accent6"/>
                </a:solidFill>
                <a:latin typeface="Courier New"/>
                <a:ea typeface="Courier New"/>
                <a:cs typeface="Courier New"/>
                <a:sym typeface="Courier New"/>
              </a:rPr>
              <a:t>lb, sb, lbu,</a:t>
            </a:r>
            <a:r>
              <a:rPr i="0" lang="en-US" sz="2800" u="none" cap="none" strike="noStrike">
                <a:solidFill>
                  <a:schemeClr val="dk1"/>
                </a:solidFill>
                <a:latin typeface="Courier New"/>
                <a:ea typeface="Courier New"/>
                <a:cs typeface="Courier New"/>
                <a:sym typeface="Courier New"/>
              </a:rPr>
              <a:t> </a:t>
            </a:r>
            <a:r>
              <a:rPr i="0" lang="en-US" sz="2800" u="none" cap="none" strike="noStrike">
                <a:solidFill>
                  <a:schemeClr val="accent6"/>
                </a:solidFill>
                <a:latin typeface="Courier New"/>
                <a:ea typeface="Courier New"/>
                <a:cs typeface="Courier New"/>
                <a:sym typeface="Courier New"/>
              </a:rPr>
              <a:t>mfhi</a:t>
            </a:r>
            <a:r>
              <a:rPr i="0" lang="en-US" sz="2800" u="none" cap="none" strike="noStrike">
                <a:solidFill>
                  <a:schemeClr val="dk1"/>
                </a:solidFill>
                <a:latin typeface="Courier New"/>
                <a:ea typeface="Courier New"/>
                <a:cs typeface="Courier New"/>
                <a:sym typeface="Courier New"/>
              </a:rPr>
              <a:t>, </a:t>
            </a:r>
            <a:r>
              <a:rPr i="0" lang="en-US" sz="2800" u="none" cap="none" strike="noStrike">
                <a:solidFill>
                  <a:schemeClr val="accent6"/>
                </a:solidFill>
                <a:latin typeface="Courier New"/>
                <a:ea typeface="Courier New"/>
                <a:cs typeface="Courier New"/>
                <a:sym typeface="Courier New"/>
              </a:rPr>
              <a:t>mflo</a:t>
            </a:r>
            <a:endParaRPr i="0" sz="2800" u="none" cap="none" strike="noStrike">
              <a:solidFill>
                <a:schemeClr val="accent6"/>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i="0" lang="en-US" sz="2800" u="none" cap="none" strike="noStrike">
                <a:solidFill>
                  <a:schemeClr val="dk1"/>
                </a:solidFill>
              </a:rPr>
              <a:t>B</a:t>
            </a:r>
            <a:r>
              <a:rPr b="0" i="0" lang="en-US" sz="2800" u="none" cap="none" strike="noStrike">
                <a:solidFill>
                  <a:schemeClr val="dk1"/>
                </a:solidFill>
                <a:latin typeface="Calibri"/>
                <a:ea typeface="Calibri"/>
                <a:cs typeface="Calibri"/>
                <a:sym typeface="Calibri"/>
              </a:rPr>
              <a:t>ranching:</a:t>
            </a:r>
            <a:r>
              <a:rPr b="0" i="0" lang="en-US" sz="2800" u="none" cap="none" strike="noStrike">
                <a:solidFill>
                  <a:schemeClr val="dk1"/>
                </a:solidFill>
                <a:latin typeface="Courier New"/>
                <a:ea typeface="Courier New"/>
                <a:cs typeface="Courier New"/>
                <a:sym typeface="Courier New"/>
              </a:rPr>
              <a:t>		</a:t>
            </a:r>
            <a:r>
              <a:rPr lang="en-US">
                <a:highlight>
                  <a:srgbClr val="FFFFFF"/>
                </a:highlight>
                <a:latin typeface="Courier New"/>
                <a:ea typeface="Courier New"/>
                <a:cs typeface="Courier New"/>
                <a:sym typeface="Courier New"/>
              </a:rPr>
              <a:t>beq, bne, j, slt, slt</a:t>
            </a:r>
            <a:r>
              <a:rPr lang="en-US">
                <a:solidFill>
                  <a:srgbClr val="000000"/>
                </a:solidFill>
                <a:highlight>
                  <a:srgbClr val="FFFFFF"/>
                </a:highlight>
                <a:latin typeface="Courier New"/>
                <a:ea typeface="Courier New"/>
                <a:cs typeface="Courier New"/>
                <a:sym typeface="Courier New"/>
              </a:rPr>
              <a:t>i</a:t>
            </a:r>
            <a:endParaRPr>
              <a:solidFill>
                <a:srgbClr val="000000"/>
              </a:solidFill>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Bitwise:</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and</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or</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xor</a:t>
            </a:r>
            <a:r>
              <a:rPr b="0" i="0" lang="en-US" sz="2800" u="none" cap="none" strike="noStrike">
                <a:solidFill>
                  <a:schemeClr val="dk1"/>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nor</a:t>
            </a:r>
            <a:r>
              <a:rPr lang="en-US">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and</a:t>
            </a:r>
            <a:r>
              <a:rPr lang="en-US">
                <a:solidFill>
                  <a:schemeClr val="accent6"/>
                </a:solidFill>
                <a:latin typeface="Courier New"/>
                <a:ea typeface="Courier New"/>
                <a:cs typeface="Courier New"/>
                <a:sym typeface="Courier New"/>
              </a:rPr>
              <a:t>i</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or</a:t>
            </a:r>
            <a:r>
              <a:rPr lang="en-US">
                <a:solidFill>
                  <a:schemeClr val="accent6"/>
                </a:solidFill>
                <a:latin typeface="Courier New"/>
                <a:ea typeface="Courier New"/>
                <a:cs typeface="Courier New"/>
                <a:sym typeface="Courier New"/>
              </a:rPr>
              <a:t>i</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xor</a:t>
            </a:r>
            <a:r>
              <a:rPr lang="en-US">
                <a:solidFill>
                  <a:schemeClr val="accent6"/>
                </a:solidFill>
                <a:latin typeface="Courier New"/>
                <a:ea typeface="Courier New"/>
                <a:cs typeface="Courier New"/>
                <a:sym typeface="Courier New"/>
              </a:rPr>
              <a:t>i</a:t>
            </a:r>
            <a:endParaRPr b="0" i="0" sz="2800" u="none" cap="none" strike="noStrike">
              <a:solidFill>
                <a:srgbClr val="FF0000"/>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Shifting:</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sll</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srl</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sra</a:t>
            </a:r>
            <a:r>
              <a:rPr b="0" i="0" lang="en-US" sz="2800" u="none" cap="none" strike="noStrike">
                <a:solidFill>
                  <a:schemeClr val="dk1"/>
                </a:solidFill>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sll</a:t>
            </a:r>
            <a:r>
              <a:rPr lang="en-US">
                <a:solidFill>
                  <a:srgbClr val="FF00FF"/>
                </a:solidFill>
                <a:highlight>
                  <a:srgbClr val="FFFF00"/>
                </a:highlight>
                <a:latin typeface="Courier New"/>
                <a:ea typeface="Courier New"/>
                <a:cs typeface="Courier New"/>
                <a:sym typeface="Courier New"/>
              </a:rPr>
              <a:t>v</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srl</a:t>
            </a:r>
            <a:r>
              <a:rPr lang="en-US">
                <a:solidFill>
                  <a:srgbClr val="FF00FF"/>
                </a:solidFill>
                <a:highlight>
                  <a:srgbClr val="FFFF00"/>
                </a:highlight>
                <a:latin typeface="Courier New"/>
                <a:ea typeface="Courier New"/>
                <a:cs typeface="Courier New"/>
                <a:sym typeface="Courier New"/>
              </a:rPr>
              <a:t>v</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sra</a:t>
            </a:r>
            <a:r>
              <a:rPr b="0" i="0" lang="en-US" sz="2800" u="none" cap="none" strike="noStrike">
                <a:solidFill>
                  <a:srgbClr val="FF00FF"/>
                </a:solidFill>
                <a:highlight>
                  <a:srgbClr val="FFFF00"/>
                </a:highlight>
                <a:latin typeface="Courier New"/>
                <a:ea typeface="Courier New"/>
                <a:cs typeface="Courier New"/>
                <a:sym typeface="Courier New"/>
              </a:rPr>
              <a:t>v</a:t>
            </a:r>
            <a:endParaRPr b="0" i="0" sz="2800" u="none" cap="none" strike="noStrike">
              <a:solidFill>
                <a:srgbClr val="FF00FF"/>
              </a:solidFill>
              <a:highlight>
                <a:srgbClr val="FFFF00"/>
              </a:highlight>
              <a:latin typeface="Courier New"/>
              <a:ea typeface="Courier New"/>
              <a:cs typeface="Courier New"/>
              <a:sym typeface="Courier New"/>
            </a:endParaRPr>
          </a:p>
          <a:p>
            <a:pPr indent="-107950" lvl="1" marL="74295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ourier New"/>
              <a:ea typeface="Courier New"/>
              <a:cs typeface="Courier New"/>
              <a:sym typeface="Courier New"/>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19" name="Google Shape;219;p31"/>
          <p:cNvSpPr txBox="1"/>
          <p:nvPr>
            <p:ph idx="1" type="body"/>
          </p:nvPr>
        </p:nvSpPr>
        <p:spPr>
          <a:xfrm>
            <a:off x="0" y="1008875"/>
            <a:ext cx="8229600" cy="5347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Instructions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Arithmetic: 	</a:t>
            </a:r>
            <a:r>
              <a:rPr b="0" i="0" lang="en-US" sz="2800" u="none" cap="none" strike="noStrike">
                <a:solidFill>
                  <a:schemeClr val="dk1"/>
                </a:solidFill>
                <a:latin typeface="Courier New"/>
                <a:ea typeface="Courier New"/>
                <a:cs typeface="Courier New"/>
                <a:sym typeface="Courier New"/>
              </a:rPr>
              <a:t>ad</a:t>
            </a:r>
            <a:r>
              <a:rPr lang="en-US">
                <a:latin typeface="Courier New"/>
                <a:ea typeface="Courier New"/>
                <a:cs typeface="Courier New"/>
                <a:sym typeface="Courier New"/>
              </a:rPr>
              <a:t>d, </a:t>
            </a:r>
            <a:r>
              <a:rPr b="0" i="0" lang="en-US" sz="2800" u="none" cap="none" strike="noStrike">
                <a:solidFill>
                  <a:schemeClr val="dk1"/>
                </a:solidFill>
                <a:latin typeface="Courier New"/>
                <a:ea typeface="Courier New"/>
                <a:cs typeface="Courier New"/>
                <a:sym typeface="Courier New"/>
              </a:rPr>
              <a:t>su</a:t>
            </a:r>
            <a:r>
              <a:rPr lang="en-US">
                <a:latin typeface="Courier New"/>
                <a:ea typeface="Courier New"/>
                <a:cs typeface="Courier New"/>
                <a:sym typeface="Courier New"/>
              </a:rPr>
              <a:t>b, </a:t>
            </a:r>
            <a:r>
              <a:rPr b="0" i="0" lang="en-US" sz="2800" u="none" cap="none" strike="noStrike">
                <a:solidFill>
                  <a:schemeClr val="dk1"/>
                </a:solidFill>
                <a:latin typeface="Courier New"/>
                <a:ea typeface="Courier New"/>
                <a:cs typeface="Courier New"/>
                <a:sym typeface="Courier New"/>
              </a:rPr>
              <a:t>add</a:t>
            </a:r>
            <a:r>
              <a:rPr b="0" i="0" lang="en-US" sz="2800" u="none" cap="none" strike="noStrike">
                <a:solidFill>
                  <a:srgbClr val="FF0000"/>
                </a:solidFill>
                <a:latin typeface="Courier New"/>
                <a:ea typeface="Courier New"/>
                <a:cs typeface="Courier New"/>
                <a:sym typeface="Courier New"/>
              </a:rPr>
              <a:t>i</a:t>
            </a:r>
            <a:r>
              <a:rPr b="0" i="0" lang="en-US" sz="2800" u="none" cap="none" strike="noStrike">
                <a:solidFill>
                  <a:schemeClr val="dk1"/>
                </a:solidFill>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rgbClr val="000000"/>
                </a:solidFill>
                <a:latin typeface="Courier New"/>
                <a:ea typeface="Courier New"/>
                <a:cs typeface="Courier New"/>
                <a:sym typeface="Courier New"/>
              </a:rPr>
              <a:t>add</a:t>
            </a:r>
            <a:r>
              <a:rPr b="0" i="0" lang="en-US" sz="2800" u="none" cap="none" strike="noStrike">
                <a:solidFill>
                  <a:srgbClr val="6AA84F"/>
                </a:solidFill>
                <a:latin typeface="Courier New"/>
                <a:ea typeface="Courier New"/>
                <a:cs typeface="Courier New"/>
                <a:sym typeface="Courier New"/>
              </a:rPr>
              <a:t>u</a:t>
            </a:r>
            <a:r>
              <a:rPr b="0" i="0" lang="en-US" sz="2800" u="none" cap="none" strike="noStrike">
                <a:solidFill>
                  <a:srgbClr val="000000"/>
                </a:solidFill>
                <a:latin typeface="Courier New"/>
                <a:ea typeface="Courier New"/>
                <a:cs typeface="Courier New"/>
                <a:sym typeface="Courier New"/>
              </a:rPr>
              <a:t>,sub</a:t>
            </a:r>
            <a:r>
              <a:rPr lang="en-US">
                <a:solidFill>
                  <a:srgbClr val="6AA84F"/>
                </a:solidFill>
                <a:latin typeface="Courier New"/>
                <a:ea typeface="Courier New"/>
                <a:cs typeface="Courier New"/>
                <a:sym typeface="Courier New"/>
              </a:rPr>
              <a:t>u</a:t>
            </a:r>
            <a:r>
              <a:rPr b="0" i="0" lang="en-US" sz="2800" u="none" cap="none" strike="noStrike">
                <a:solidFill>
                  <a:srgbClr val="000000"/>
                </a:solidFill>
                <a:latin typeface="Courier New"/>
                <a:ea typeface="Courier New"/>
                <a:cs typeface="Courier New"/>
                <a:sym typeface="Courier New"/>
              </a:rPr>
              <a:t>,add</a:t>
            </a:r>
            <a:r>
              <a:rPr b="0" i="0" lang="en-US" sz="2800" u="none" cap="none" strike="noStrike">
                <a:solidFill>
                  <a:srgbClr val="FF0000"/>
                </a:solidFill>
                <a:latin typeface="Courier New"/>
                <a:ea typeface="Courier New"/>
                <a:cs typeface="Courier New"/>
                <a:sym typeface="Courier New"/>
              </a:rPr>
              <a:t>i</a:t>
            </a:r>
            <a:r>
              <a:rPr lang="en-US">
                <a:solidFill>
                  <a:srgbClr val="6AA84F"/>
                </a:solidFill>
                <a:latin typeface="Courier New"/>
                <a:ea typeface="Courier New"/>
                <a:cs typeface="Courier New"/>
                <a:sym typeface="Courier New"/>
              </a:rPr>
              <a:t>u</a:t>
            </a:r>
            <a:r>
              <a:rPr lang="en-US">
                <a:solidFill>
                  <a:srgbClr val="000000"/>
                </a:solidFill>
                <a:latin typeface="Courier New"/>
                <a:ea typeface="Courier New"/>
                <a:cs typeface="Courier New"/>
                <a:sym typeface="Courier New"/>
              </a:rPr>
              <a:t>,</a:t>
            </a:r>
            <a:br>
              <a:rPr lang="en-US">
                <a:solidFill>
                  <a:srgbClr val="000000"/>
                </a:solidFill>
                <a:latin typeface="Courier New"/>
                <a:ea typeface="Courier New"/>
                <a:cs typeface="Courier New"/>
                <a:sym typeface="Courier New"/>
              </a:rPr>
            </a:br>
            <a:r>
              <a:rPr lang="en-US">
                <a:solidFill>
                  <a:srgbClr val="000000"/>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mult</a:t>
            </a:r>
            <a:r>
              <a:rPr lang="en-US">
                <a:latin typeface="Courier New"/>
                <a:ea typeface="Courier New"/>
                <a:cs typeface="Courier New"/>
                <a:sym typeface="Courier New"/>
              </a:rPr>
              <a:t>,</a:t>
            </a:r>
            <a:r>
              <a:rPr lang="en-US">
                <a:solidFill>
                  <a:schemeClr val="accent6"/>
                </a:solidFill>
                <a:latin typeface="Courier New"/>
                <a:ea typeface="Courier New"/>
                <a:cs typeface="Courier New"/>
                <a:sym typeface="Courier New"/>
              </a:rPr>
              <a:t>div</a:t>
            </a:r>
            <a:endParaRPr i="0" sz="2800" u="none" cap="none" strike="noStrike">
              <a:solidFill>
                <a:srgbClr val="000000"/>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Data Transfer: </a:t>
            </a:r>
            <a:r>
              <a:rPr b="0" i="0" lang="en-US" sz="2800" u="none" cap="none" strike="noStrike">
                <a:solidFill>
                  <a:schemeClr val="dk1"/>
                </a:solidFill>
                <a:latin typeface="Courier New"/>
                <a:ea typeface="Courier New"/>
                <a:cs typeface="Courier New"/>
                <a:sym typeface="Courier New"/>
              </a:rPr>
              <a:t>lw</a:t>
            </a:r>
            <a:r>
              <a:rPr b="0" i="0" lang="en-US" sz="2800" u="none" cap="none" strike="noStrike">
                <a:solidFill>
                  <a:schemeClr val="dk1"/>
                </a:solidFill>
                <a:latin typeface="Calibri"/>
                <a:ea typeface="Calibri"/>
                <a:cs typeface="Calibri"/>
                <a:sym typeface="Calibri"/>
              </a:rPr>
              <a:t>,</a:t>
            </a:r>
            <a:r>
              <a:rPr lang="en-US"/>
              <a:t> </a:t>
            </a:r>
            <a:r>
              <a:rPr b="0" i="0" lang="en-US" sz="2800" u="none" cap="none" strike="noStrike">
                <a:solidFill>
                  <a:schemeClr val="dk1"/>
                </a:solidFill>
                <a:latin typeface="Courier New"/>
                <a:ea typeface="Courier New"/>
                <a:cs typeface="Courier New"/>
                <a:sym typeface="Courier New"/>
              </a:rPr>
              <a:t>sw</a:t>
            </a:r>
            <a:r>
              <a:rPr b="0" i="0" lang="en-US" sz="2800" u="none" cap="none" strike="noStrike">
                <a:solidFill>
                  <a:schemeClr val="dk1"/>
                </a:solidFill>
                <a:latin typeface="Calibri"/>
                <a:ea typeface="Calibri"/>
                <a:cs typeface="Calibri"/>
                <a:sym typeface="Calibri"/>
              </a:rPr>
              <a:t>, </a:t>
            </a:r>
            <a:br>
              <a:rPr lang="en-US"/>
            </a:br>
            <a:r>
              <a:rPr lang="en-US"/>
              <a:t>					</a:t>
            </a:r>
            <a:r>
              <a:rPr b="1" lang="en-US">
                <a:solidFill>
                  <a:schemeClr val="accent6"/>
                </a:solidFill>
                <a:latin typeface="Courier New"/>
                <a:ea typeface="Courier New"/>
                <a:cs typeface="Courier New"/>
                <a:sym typeface="Courier New"/>
              </a:rPr>
              <a:t>lb, sb, lbu,</a:t>
            </a:r>
            <a:r>
              <a:rPr b="1" i="0" lang="en-US" sz="2800" u="none" cap="none" strike="noStrike">
                <a:solidFill>
                  <a:schemeClr val="dk1"/>
                </a:solidFill>
                <a:latin typeface="Courier New"/>
                <a:ea typeface="Courier New"/>
                <a:cs typeface="Courier New"/>
                <a:sym typeface="Courier New"/>
              </a:rPr>
              <a:t> </a:t>
            </a:r>
            <a:r>
              <a:rPr i="0" lang="en-US" sz="2800" u="none" cap="none" strike="noStrike">
                <a:solidFill>
                  <a:schemeClr val="accent6"/>
                </a:solidFill>
                <a:latin typeface="Courier New"/>
                <a:ea typeface="Courier New"/>
                <a:cs typeface="Courier New"/>
                <a:sym typeface="Courier New"/>
              </a:rPr>
              <a:t>mfhi</a:t>
            </a:r>
            <a:r>
              <a:rPr i="0" lang="en-US" sz="2800" u="none" cap="none" strike="noStrike">
                <a:solidFill>
                  <a:schemeClr val="dk1"/>
                </a:solidFill>
                <a:latin typeface="Courier New"/>
                <a:ea typeface="Courier New"/>
                <a:cs typeface="Courier New"/>
                <a:sym typeface="Courier New"/>
              </a:rPr>
              <a:t>, </a:t>
            </a:r>
            <a:r>
              <a:rPr i="0" lang="en-US" sz="2800" u="none" cap="none" strike="noStrike">
                <a:solidFill>
                  <a:schemeClr val="accent6"/>
                </a:solidFill>
                <a:latin typeface="Courier New"/>
                <a:ea typeface="Courier New"/>
                <a:cs typeface="Courier New"/>
                <a:sym typeface="Courier New"/>
              </a:rPr>
              <a:t>mflo</a:t>
            </a:r>
            <a:endParaRPr i="0" sz="2800" u="none" cap="none" strike="noStrike">
              <a:solidFill>
                <a:schemeClr val="accent6"/>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Branching:</a:t>
            </a:r>
            <a:r>
              <a:rPr b="0" i="0" lang="en-US" sz="2800" u="none" cap="none" strike="noStrike">
                <a:solidFill>
                  <a:schemeClr val="dk1"/>
                </a:solidFill>
                <a:latin typeface="Courier New"/>
                <a:ea typeface="Courier New"/>
                <a:cs typeface="Courier New"/>
                <a:sym typeface="Courier New"/>
              </a:rPr>
              <a:t>		be</a:t>
            </a:r>
            <a:r>
              <a:rPr lang="en-US">
                <a:latin typeface="Courier New"/>
                <a:ea typeface="Courier New"/>
                <a:cs typeface="Courier New"/>
                <a:sym typeface="Courier New"/>
              </a:rPr>
              <a:t>q, </a:t>
            </a:r>
            <a:r>
              <a:rPr b="0" i="0" lang="en-US" sz="2800" u="none" cap="none" strike="noStrike">
                <a:solidFill>
                  <a:schemeClr val="dk1"/>
                </a:solidFill>
                <a:latin typeface="Courier New"/>
                <a:ea typeface="Courier New"/>
                <a:cs typeface="Courier New"/>
                <a:sym typeface="Courier New"/>
              </a:rPr>
              <a:t>bn</a:t>
            </a:r>
            <a:r>
              <a:rPr lang="en-US">
                <a:latin typeface="Courier New"/>
                <a:ea typeface="Courier New"/>
                <a:cs typeface="Courier New"/>
                <a:sym typeface="Courier New"/>
              </a:rPr>
              <a:t>e, </a:t>
            </a:r>
            <a:r>
              <a:rPr b="0" i="0" lang="en-US" sz="2800" u="none" cap="none" strike="noStrike">
                <a:solidFill>
                  <a:schemeClr val="dk1"/>
                </a:solidFill>
                <a:latin typeface="Courier New"/>
                <a:ea typeface="Courier New"/>
                <a:cs typeface="Courier New"/>
                <a:sym typeface="Courier New"/>
              </a:rPr>
              <a:t>j, </a:t>
            </a:r>
            <a:r>
              <a:rPr lang="en-US">
                <a:latin typeface="Courier New"/>
                <a:ea typeface="Courier New"/>
                <a:cs typeface="Courier New"/>
                <a:sym typeface="Courier New"/>
              </a:rPr>
              <a:t>slt, slt</a:t>
            </a:r>
            <a:r>
              <a:rPr lang="en-US">
                <a:solidFill>
                  <a:srgbClr val="FF0000"/>
                </a:solidFill>
                <a:latin typeface="Courier New"/>
                <a:ea typeface="Courier New"/>
                <a:cs typeface="Courier New"/>
                <a:sym typeface="Courier New"/>
              </a:rPr>
              <a:t>i</a:t>
            </a:r>
            <a:endParaRPr>
              <a:solidFill>
                <a:srgbClr val="FF0000"/>
              </a:solidFill>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Bitwise:</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and</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or</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xor</a:t>
            </a:r>
            <a:r>
              <a:rPr b="0" i="0" lang="en-US" sz="2800" u="none" cap="none" strike="noStrike">
                <a:solidFill>
                  <a:schemeClr val="dk1"/>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nor</a:t>
            </a:r>
            <a:r>
              <a:rPr lang="en-US">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and</a:t>
            </a:r>
            <a:r>
              <a:rPr lang="en-US">
                <a:solidFill>
                  <a:srgbClr val="FF0000"/>
                </a:solidFill>
                <a:latin typeface="Courier New"/>
                <a:ea typeface="Courier New"/>
                <a:cs typeface="Courier New"/>
                <a:sym typeface="Courier New"/>
              </a:rPr>
              <a:t>i</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or</a:t>
            </a:r>
            <a:r>
              <a:rPr lang="en-US">
                <a:solidFill>
                  <a:srgbClr val="FF0000"/>
                </a:solidFill>
                <a:latin typeface="Courier New"/>
                <a:ea typeface="Courier New"/>
                <a:cs typeface="Courier New"/>
                <a:sym typeface="Courier New"/>
              </a:rPr>
              <a:t>i</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xor</a:t>
            </a:r>
            <a:r>
              <a:rPr b="0" i="0" lang="en-US" sz="2800" u="none" cap="none" strike="noStrike">
                <a:solidFill>
                  <a:srgbClr val="FF0000"/>
                </a:solidFill>
                <a:latin typeface="Courier New"/>
                <a:ea typeface="Courier New"/>
                <a:cs typeface="Courier New"/>
                <a:sym typeface="Courier New"/>
              </a:rPr>
              <a:t>i</a:t>
            </a:r>
            <a:endParaRPr b="0" i="0" sz="2800" u="none" cap="none" strike="noStrike">
              <a:solidFill>
                <a:srgbClr val="FF0000"/>
              </a:solidFill>
              <a:latin typeface="Courier New"/>
              <a:ea typeface="Courier New"/>
              <a:cs typeface="Courier New"/>
              <a:sym typeface="Courier New"/>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Shifting:</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sll</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srl</a:t>
            </a:r>
            <a:r>
              <a:rPr b="0" i="0" lang="en-US" sz="2800" u="none" cap="none" strike="noStrike">
                <a:solidFill>
                  <a:schemeClr val="dk1"/>
                </a:solidFill>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sra</a:t>
            </a:r>
            <a:r>
              <a:rPr b="0" i="0" lang="en-US" sz="2800" u="none" cap="none" strike="noStrike">
                <a:solidFill>
                  <a:schemeClr val="dk1"/>
                </a:solidFill>
                <a:latin typeface="Courier New"/>
                <a:ea typeface="Courier New"/>
                <a:cs typeface="Courier New"/>
                <a:sym typeface="Courier New"/>
              </a:rPr>
              <a:t>,</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sll</a:t>
            </a:r>
            <a:r>
              <a:rPr lang="en-US">
                <a:solidFill>
                  <a:srgbClr val="FF00FF"/>
                </a:solidFill>
                <a:latin typeface="Courier New"/>
                <a:ea typeface="Courier New"/>
                <a:cs typeface="Courier New"/>
                <a:sym typeface="Courier New"/>
              </a:rPr>
              <a:t>v</a:t>
            </a:r>
            <a:r>
              <a:rPr lang="en-US">
                <a:latin typeface="Courier New"/>
                <a:ea typeface="Courier New"/>
                <a:cs typeface="Courier New"/>
                <a:sym typeface="Courier New"/>
              </a:rPr>
              <a:t>, </a:t>
            </a:r>
            <a:r>
              <a:rPr lang="en-US">
                <a:solidFill>
                  <a:schemeClr val="accent6"/>
                </a:solidFill>
                <a:latin typeface="Courier New"/>
                <a:ea typeface="Courier New"/>
                <a:cs typeface="Courier New"/>
                <a:sym typeface="Courier New"/>
              </a:rPr>
              <a:t>srl</a:t>
            </a:r>
            <a:r>
              <a:rPr lang="en-US">
                <a:solidFill>
                  <a:srgbClr val="FF00FF"/>
                </a:solidFill>
                <a:latin typeface="Courier New"/>
                <a:ea typeface="Courier New"/>
                <a:cs typeface="Courier New"/>
                <a:sym typeface="Courier New"/>
              </a:rPr>
              <a:t>v</a:t>
            </a:r>
            <a:r>
              <a:rPr lang="en-US">
                <a:latin typeface="Courier New"/>
                <a:ea typeface="Courier New"/>
                <a:cs typeface="Courier New"/>
                <a:sym typeface="Courier New"/>
              </a:rPr>
              <a:t>, </a:t>
            </a:r>
            <a:r>
              <a:rPr b="0" i="0" lang="en-US" sz="2800" u="none" cap="none" strike="noStrike">
                <a:solidFill>
                  <a:schemeClr val="accent6"/>
                </a:solidFill>
                <a:latin typeface="Courier New"/>
                <a:ea typeface="Courier New"/>
                <a:cs typeface="Courier New"/>
                <a:sym typeface="Courier New"/>
              </a:rPr>
              <a:t>sra</a:t>
            </a:r>
            <a:r>
              <a:rPr b="0" i="0" lang="en-US" sz="2800" u="none" cap="none" strike="noStrike">
                <a:solidFill>
                  <a:srgbClr val="FF00FF"/>
                </a:solidFill>
                <a:latin typeface="Courier New"/>
                <a:ea typeface="Courier New"/>
                <a:cs typeface="Courier New"/>
                <a:sym typeface="Courier New"/>
              </a:rPr>
              <a:t>v</a:t>
            </a:r>
            <a:endParaRPr b="0" i="0" sz="2800" u="none" cap="none" strike="noStrike">
              <a:solidFill>
                <a:srgbClr val="FF00FF"/>
              </a:solidFill>
              <a:latin typeface="Courier New"/>
              <a:ea typeface="Courier New"/>
              <a:cs typeface="Courier New"/>
              <a:sym typeface="Courier New"/>
            </a:endParaRPr>
          </a:p>
          <a:p>
            <a:pPr indent="-107950" lvl="1" marL="74295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ourier New"/>
              <a:ea typeface="Courier New"/>
              <a:cs typeface="Courier New"/>
              <a:sym typeface="Courier New"/>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20" name="Google Shape;220;p31"/>
          <p:cNvSpPr txBox="1"/>
          <p:nvPr>
            <p:ph type="title"/>
          </p:nvPr>
        </p:nvSpPr>
        <p:spPr>
          <a:xfrm>
            <a:off x="457200" y="-301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Review of Last Lecture (2/2)</a:t>
            </a:r>
            <a:endParaRPr b="0" i="0" sz="4400" u="none" cap="none" strike="noStrike">
              <a:solidFill>
                <a:schemeClr val="accent1"/>
              </a:solidFill>
              <a:latin typeface="Calibri"/>
              <a:ea typeface="Calibri"/>
              <a:cs typeface="Calibri"/>
              <a:sym typeface="Calibri"/>
            </a:endParaRPr>
          </a:p>
        </p:txBody>
      </p:sp>
      <p:sp>
        <p:nvSpPr>
          <p:cNvPr id="221" name="Google Shape;221;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22" name="Google Shape;222;p31"/>
          <p:cNvSpPr txBox="1"/>
          <p:nvPr/>
        </p:nvSpPr>
        <p:spPr>
          <a:xfrm>
            <a:off x="6159600" y="1947200"/>
            <a:ext cx="3077100" cy="1442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560"/>
              </a:spcBef>
              <a:spcAft>
                <a:spcPts val="0"/>
              </a:spcAft>
              <a:buNone/>
            </a:pPr>
            <a:r>
              <a:rPr lang="en-US" sz="2800">
                <a:solidFill>
                  <a:srgbClr val="6AA84F"/>
                </a:solidFill>
                <a:latin typeface="Courier New"/>
                <a:ea typeface="Courier New"/>
                <a:cs typeface="Courier New"/>
                <a:sym typeface="Courier New"/>
              </a:rPr>
              <a:t>u</a:t>
            </a:r>
            <a:r>
              <a:rPr lang="en-US" sz="2800">
                <a:solidFill>
                  <a:srgbClr val="6AA84F"/>
                </a:solidFill>
                <a:latin typeface="Calibri"/>
                <a:ea typeface="Calibri"/>
                <a:cs typeface="Calibri"/>
                <a:sym typeface="Calibri"/>
              </a:rPr>
              <a:t> = “unsigned”</a:t>
            </a:r>
            <a:br>
              <a:rPr lang="en-US" sz="2800">
                <a:solidFill>
                  <a:srgbClr val="6AA84F"/>
                </a:solidFill>
                <a:latin typeface="Calibri"/>
                <a:ea typeface="Calibri"/>
                <a:cs typeface="Calibri"/>
                <a:sym typeface="Calibri"/>
              </a:rPr>
            </a:br>
            <a:r>
              <a:rPr lang="en-US" sz="2800">
                <a:solidFill>
                  <a:srgbClr val="6AA84F"/>
                </a:solidFill>
                <a:latin typeface="Calibri"/>
                <a:ea typeface="Calibri"/>
                <a:cs typeface="Calibri"/>
                <a:sym typeface="Calibri"/>
              </a:rPr>
              <a:t>(doesn’t throw overflow exception)</a:t>
            </a:r>
            <a:endParaRPr>
              <a:solidFill>
                <a:srgbClr val="6AA84F"/>
              </a:solidFill>
              <a:latin typeface="Calibri"/>
              <a:ea typeface="Calibri"/>
              <a:cs typeface="Calibri"/>
              <a:sym typeface="Calibri"/>
            </a:endParaRPr>
          </a:p>
        </p:txBody>
      </p:sp>
      <p:sp>
        <p:nvSpPr>
          <p:cNvPr id="223" name="Google Shape;223;p31"/>
          <p:cNvSpPr txBox="1"/>
          <p:nvPr/>
        </p:nvSpPr>
        <p:spPr>
          <a:xfrm>
            <a:off x="6159600" y="1032800"/>
            <a:ext cx="3077100" cy="1069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560"/>
              </a:spcBef>
              <a:spcAft>
                <a:spcPts val="0"/>
              </a:spcAft>
              <a:buNone/>
            </a:pPr>
            <a:r>
              <a:rPr lang="en-US" sz="2800">
                <a:solidFill>
                  <a:srgbClr val="FF0000"/>
                </a:solidFill>
                <a:latin typeface="Courier New"/>
                <a:ea typeface="Courier New"/>
                <a:cs typeface="Courier New"/>
                <a:sym typeface="Courier New"/>
              </a:rPr>
              <a:t>i</a:t>
            </a:r>
            <a:r>
              <a:rPr lang="en-US" sz="2800">
                <a:solidFill>
                  <a:srgbClr val="FF0000"/>
                </a:solidFill>
                <a:latin typeface="Calibri"/>
                <a:ea typeface="Calibri"/>
                <a:cs typeface="Calibri"/>
                <a:sym typeface="Calibri"/>
              </a:rPr>
              <a:t> = “immediate”</a:t>
            </a:r>
            <a:br>
              <a:rPr lang="en-US" sz="2800">
                <a:solidFill>
                  <a:srgbClr val="FF0000"/>
                </a:solidFill>
                <a:latin typeface="Calibri"/>
                <a:ea typeface="Calibri"/>
                <a:cs typeface="Calibri"/>
                <a:sym typeface="Calibri"/>
              </a:rPr>
            </a:br>
            <a:r>
              <a:rPr lang="en-US" sz="2800">
                <a:solidFill>
                  <a:srgbClr val="FF0000"/>
                </a:solidFill>
                <a:latin typeface="Calibri"/>
                <a:ea typeface="Calibri"/>
                <a:cs typeface="Calibri"/>
                <a:sym typeface="Calibri"/>
              </a:rPr>
              <a:t>(constant integer)</a:t>
            </a:r>
            <a:endParaRPr>
              <a:latin typeface="Calibri"/>
              <a:ea typeface="Calibri"/>
              <a:cs typeface="Calibri"/>
              <a:sym typeface="Calibri"/>
            </a:endParaRPr>
          </a:p>
        </p:txBody>
      </p:sp>
      <p:sp>
        <p:nvSpPr>
          <p:cNvPr id="224" name="Google Shape;224;p31"/>
          <p:cNvSpPr txBox="1"/>
          <p:nvPr/>
        </p:nvSpPr>
        <p:spPr>
          <a:xfrm>
            <a:off x="6312000" y="4766600"/>
            <a:ext cx="3077100" cy="1915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560"/>
              </a:spcBef>
              <a:spcAft>
                <a:spcPts val="0"/>
              </a:spcAft>
              <a:buNone/>
            </a:pPr>
            <a:r>
              <a:rPr lang="en-US" sz="2800">
                <a:solidFill>
                  <a:srgbClr val="FF00FF"/>
                </a:solidFill>
                <a:latin typeface="Courier New"/>
                <a:ea typeface="Courier New"/>
                <a:cs typeface="Courier New"/>
                <a:sym typeface="Courier New"/>
              </a:rPr>
              <a:t>v</a:t>
            </a:r>
            <a:r>
              <a:rPr lang="en-US" sz="2800">
                <a:solidFill>
                  <a:srgbClr val="FF00FF"/>
                </a:solidFill>
                <a:latin typeface="Calibri"/>
                <a:ea typeface="Calibri"/>
                <a:cs typeface="Calibri"/>
                <a:sym typeface="Calibri"/>
              </a:rPr>
              <a:t> = “variable”</a:t>
            </a:r>
            <a:br>
              <a:rPr lang="en-US" sz="2800">
                <a:solidFill>
                  <a:srgbClr val="FF00FF"/>
                </a:solidFill>
                <a:latin typeface="Calibri"/>
                <a:ea typeface="Calibri"/>
                <a:cs typeface="Calibri"/>
                <a:sym typeface="Calibri"/>
              </a:rPr>
            </a:br>
            <a:r>
              <a:rPr lang="en-US" sz="2800">
                <a:solidFill>
                  <a:srgbClr val="FF00FF"/>
                </a:solidFill>
                <a:latin typeface="Calibri"/>
                <a:ea typeface="Calibri"/>
                <a:cs typeface="Calibri"/>
                <a:sym typeface="Calibri"/>
              </a:rPr>
              <a:t>(takes a register instead of a short immediate)</a:t>
            </a:r>
            <a:endParaRPr>
              <a:solidFill>
                <a:srgbClr val="FF00FF"/>
              </a:solidFill>
              <a:latin typeface="Calibri"/>
              <a:ea typeface="Calibri"/>
              <a:cs typeface="Calibri"/>
              <a:sym typeface="Calibri"/>
            </a:endParaRPr>
          </a:p>
        </p:txBody>
      </p:sp>
      <p:sp>
        <p:nvSpPr>
          <p:cNvPr id="225" name="Google Shape;225;p3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226" name="Google Shape;226;p3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58"/>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1 and 5: Where should we put the arguments and return values?</a:t>
            </a:r>
            <a:endParaRPr/>
          </a:p>
        </p:txBody>
      </p:sp>
      <p:sp>
        <p:nvSpPr>
          <p:cNvPr id="632" name="Google Shape;632;p58"/>
          <p:cNvSpPr txBox="1"/>
          <p:nvPr>
            <p:ph idx="1" type="body"/>
          </p:nvPr>
        </p:nvSpPr>
        <p:spPr>
          <a:xfrm>
            <a:off x="457200" y="1600199"/>
            <a:ext cx="8229600" cy="4846200"/>
          </a:xfrm>
          <a:prstGeom prst="rect">
            <a:avLst/>
          </a:prstGeom>
        </p:spPr>
        <p:txBody>
          <a:bodyPr anchorCtr="0" anchor="t" bIns="91425" lIns="91425" spcFirstLastPara="1" rIns="91425" wrap="square" tIns="91425">
            <a:noAutofit/>
          </a:bodyPr>
          <a:lstStyle/>
          <a:p>
            <a:pPr indent="-342900" lvl="0" marL="342900" rtl="0" algn="l">
              <a:spcBef>
                <a:spcPts val="0"/>
              </a:spcBef>
              <a:spcAft>
                <a:spcPts val="0"/>
              </a:spcAft>
              <a:buSzPts val="3200"/>
              <a:buChar char="•"/>
            </a:pPr>
            <a:r>
              <a:rPr lang="en-US"/>
              <a:t>Registers way faster than memory, so use them whenever possible</a:t>
            </a:r>
            <a:endParaRPr/>
          </a:p>
          <a:p>
            <a:pPr indent="-342900" lvl="0" marL="342900" rtl="0" algn="l">
              <a:spcBef>
                <a:spcPts val="1800"/>
              </a:spcBef>
              <a:spcAft>
                <a:spcPts val="0"/>
              </a:spcAft>
              <a:buClr>
                <a:srgbClr val="FF0000"/>
              </a:buClr>
              <a:buSzPts val="3200"/>
              <a:buChar char="•"/>
            </a:pPr>
            <a:r>
              <a:rPr lang="en-US">
                <a:solidFill>
                  <a:srgbClr val="FF0000"/>
                </a:solidFill>
                <a:latin typeface="Courier New"/>
                <a:ea typeface="Courier New"/>
                <a:cs typeface="Courier New"/>
                <a:sym typeface="Courier New"/>
              </a:rPr>
              <a:t>$a0–$a3</a:t>
            </a:r>
            <a:r>
              <a:rPr lang="en-US"/>
              <a:t>:  four </a:t>
            </a:r>
            <a:r>
              <a:rPr i="1" lang="en-US"/>
              <a:t>argument </a:t>
            </a:r>
            <a:r>
              <a:rPr lang="en-US"/>
              <a:t>registers to pass parameters</a:t>
            </a:r>
            <a:endParaRPr/>
          </a:p>
          <a:p>
            <a:pPr indent="-342900" lvl="0" marL="342900" rtl="0" algn="l">
              <a:spcBef>
                <a:spcPts val="640"/>
              </a:spcBef>
              <a:spcAft>
                <a:spcPts val="0"/>
              </a:spcAft>
              <a:buClr>
                <a:srgbClr val="FF0000"/>
              </a:buClr>
              <a:buSzPts val="3200"/>
              <a:buChar char="•"/>
            </a:pPr>
            <a:r>
              <a:rPr lang="en-US">
                <a:solidFill>
                  <a:srgbClr val="FF0000"/>
                </a:solidFill>
                <a:latin typeface="Courier New"/>
                <a:ea typeface="Courier New"/>
                <a:cs typeface="Courier New"/>
                <a:sym typeface="Courier New"/>
              </a:rPr>
              <a:t>$v0–$v1</a:t>
            </a:r>
            <a:r>
              <a:rPr lang="en-US"/>
              <a:t>:  two </a:t>
            </a:r>
            <a:r>
              <a:rPr i="1" lang="en-US"/>
              <a:t>value </a:t>
            </a:r>
            <a:r>
              <a:rPr lang="en-US"/>
              <a:t>registers to return values</a:t>
            </a:r>
            <a:endParaRPr/>
          </a:p>
          <a:p>
            <a:pPr indent="-285750" lvl="1" marL="742950" rtl="0" algn="l">
              <a:spcBef>
                <a:spcPts val="560"/>
              </a:spcBef>
              <a:spcAft>
                <a:spcPts val="0"/>
              </a:spcAft>
              <a:buSzPts val="2800"/>
              <a:buChar char="–"/>
            </a:pPr>
            <a:r>
              <a:rPr lang="en-US"/>
              <a:t>Order of arguments matters</a:t>
            </a:r>
            <a:endParaRPr/>
          </a:p>
          <a:p>
            <a:pPr indent="-285750" lvl="1" marL="742950" rtl="0" algn="l">
              <a:spcBef>
                <a:spcPts val="560"/>
              </a:spcBef>
              <a:spcAft>
                <a:spcPts val="0"/>
              </a:spcAft>
              <a:buSzPts val="2800"/>
              <a:buChar char="–"/>
            </a:pPr>
            <a:r>
              <a:rPr lang="en-US"/>
              <a:t>If need extra space, use the stack!</a:t>
            </a:r>
            <a:endParaRPr/>
          </a:p>
        </p:txBody>
      </p:sp>
      <p:sp>
        <p:nvSpPr>
          <p:cNvPr id="633" name="Google Shape;633;p5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34" name="Google Shape;634;p5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35" name="Google Shape;635;p5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59"/>
          <p:cNvSpPr txBox="1"/>
          <p:nvPr>
            <p:ph type="title"/>
          </p:nvPr>
        </p:nvSpPr>
        <p:spPr>
          <a:xfrm>
            <a:off x="457200" y="460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More</a:t>
            </a:r>
            <a:r>
              <a:rPr b="0" i="0" lang="en-US" sz="4400" u="none" cap="none" strike="noStrike">
                <a:solidFill>
                  <a:schemeClr val="accent1"/>
                </a:solidFill>
                <a:latin typeface="Calibri"/>
                <a:ea typeface="Calibri"/>
                <a:cs typeface="Calibri"/>
                <a:sym typeface="Calibri"/>
              </a:rPr>
              <a:t> Registers</a:t>
            </a:r>
            <a:endParaRPr b="0" i="0" sz="4400" u="none" cap="none" strike="noStrike">
              <a:solidFill>
                <a:schemeClr val="accent1"/>
              </a:solidFill>
              <a:latin typeface="Calibri"/>
              <a:ea typeface="Calibri"/>
              <a:cs typeface="Calibri"/>
              <a:sym typeface="Calibri"/>
            </a:endParaRPr>
          </a:p>
        </p:txBody>
      </p:sp>
      <p:sp>
        <p:nvSpPr>
          <p:cNvPr id="644" name="Google Shape;644;p59"/>
          <p:cNvSpPr txBox="1"/>
          <p:nvPr>
            <p:ph idx="1" type="body"/>
          </p:nvPr>
        </p:nvSpPr>
        <p:spPr>
          <a:xfrm>
            <a:off x="457200" y="914400"/>
            <a:ext cx="8229600" cy="528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$at</a:t>
            </a:r>
            <a:r>
              <a:rPr lang="en-US"/>
              <a:t>:  “assembler temporary”</a:t>
            </a:r>
            <a:r>
              <a:rPr b="0" i="0" lang="en-US" sz="3200" u="none" cap="none" strike="noStrike">
                <a:solidFill>
                  <a:schemeClr val="dk1"/>
                </a:solidFill>
                <a:latin typeface="Calibri"/>
                <a:ea typeface="Calibri"/>
                <a:cs typeface="Calibri"/>
                <a:sym typeface="Calibri"/>
              </a:rPr>
              <a:t>Problem:</a:t>
            </a:r>
            <a:endParaRPr/>
          </a:p>
          <a:p>
            <a:pPr indent="-285750" lvl="1" marL="742950" marR="0" rtl="0" algn="l">
              <a:lnSpc>
                <a:spcPct val="75000"/>
              </a:lnSpc>
              <a:spcBef>
                <a:spcPts val="560"/>
              </a:spcBef>
              <a:spcAft>
                <a:spcPts val="0"/>
              </a:spcAft>
              <a:buClr>
                <a:schemeClr val="dk1"/>
              </a:buClr>
              <a:buSzPts val="2800"/>
              <a:buFont typeface="Arial"/>
              <a:buChar char="–"/>
            </a:pPr>
            <a:r>
              <a:rPr lang="en-US"/>
              <a:t>Reserved for assembler use: w</a:t>
            </a:r>
            <a:r>
              <a:rPr b="0" i="0" lang="en-US" sz="2800" u="none" cap="none" strike="noStrike">
                <a:solidFill>
                  <a:schemeClr val="dk1"/>
                </a:solidFill>
                <a:latin typeface="Calibri"/>
                <a:ea typeface="Calibri"/>
                <a:cs typeface="Calibri"/>
                <a:sym typeface="Calibri"/>
              </a:rPr>
              <a:t>hen breaking up a pseudo-instruction, the assembler may need to use an extra register</a:t>
            </a:r>
            <a:endParaRPr b="0" i="0" sz="2800" u="none" cap="none" strike="noStrike">
              <a:solidFill>
                <a:schemeClr val="dk1"/>
              </a:solidFill>
              <a:latin typeface="Calibri"/>
              <a:ea typeface="Calibri"/>
              <a:cs typeface="Calibri"/>
              <a:sym typeface="Calibri"/>
            </a:endParaRPr>
          </a:p>
          <a:p>
            <a:pPr indent="-342900" lvl="0" marL="342900" rtl="0" algn="l">
              <a:spcBef>
                <a:spcPts val="180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$a0–$a3</a:t>
            </a:r>
            <a:r>
              <a:rPr lang="en-US"/>
              <a:t>:  four </a:t>
            </a:r>
            <a:r>
              <a:rPr i="1" lang="en-US"/>
              <a:t>argument </a:t>
            </a:r>
            <a:r>
              <a:rPr lang="en-US"/>
              <a:t>registers to pass parameters</a:t>
            </a:r>
            <a:endParaRPr/>
          </a:p>
          <a:p>
            <a:pPr indent="-342900" lvl="0" marL="342900" rtl="0" algn="l">
              <a:spcBef>
                <a:spcPts val="64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$v0–$v1</a:t>
            </a:r>
            <a:r>
              <a:rPr lang="en-US"/>
              <a:t>:  two </a:t>
            </a:r>
            <a:r>
              <a:rPr i="1" lang="en-US"/>
              <a:t>value </a:t>
            </a:r>
            <a:r>
              <a:rPr lang="en-US"/>
              <a:t>registers to return values</a:t>
            </a:r>
            <a:endParaRPr/>
          </a:p>
        </p:txBody>
      </p:sp>
      <p:sp>
        <p:nvSpPr>
          <p:cNvPr id="645" name="Google Shape;645;p5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46" name="Google Shape;646;p5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47" name="Google Shape;647;p5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60"/>
          <p:cNvSpPr txBox="1"/>
          <p:nvPr>
            <p:ph type="title"/>
          </p:nvPr>
        </p:nvSpPr>
        <p:spPr>
          <a:xfrm>
            <a:off x="457200" y="460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More</a:t>
            </a:r>
            <a:r>
              <a:rPr b="0" i="0" lang="en-US" sz="4400" u="none" cap="none" strike="noStrike">
                <a:solidFill>
                  <a:schemeClr val="accent1"/>
                </a:solidFill>
                <a:latin typeface="Calibri"/>
                <a:ea typeface="Calibri"/>
                <a:cs typeface="Calibri"/>
                <a:sym typeface="Calibri"/>
              </a:rPr>
              <a:t> Registers</a:t>
            </a:r>
            <a:endParaRPr b="0" i="0" sz="4400" u="none" cap="none" strike="noStrike">
              <a:solidFill>
                <a:schemeClr val="accent1"/>
              </a:solidFill>
              <a:latin typeface="Calibri"/>
              <a:ea typeface="Calibri"/>
              <a:cs typeface="Calibri"/>
              <a:sym typeface="Calibri"/>
            </a:endParaRPr>
          </a:p>
        </p:txBody>
      </p:sp>
      <p:sp>
        <p:nvSpPr>
          <p:cNvPr id="656" name="Google Shape;656;p60"/>
          <p:cNvSpPr txBox="1"/>
          <p:nvPr>
            <p:ph idx="1" type="body"/>
          </p:nvPr>
        </p:nvSpPr>
        <p:spPr>
          <a:xfrm>
            <a:off x="457200" y="914400"/>
            <a:ext cx="8229600" cy="528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$at</a:t>
            </a:r>
            <a:r>
              <a:rPr lang="en-US"/>
              <a:t>:  “assembler temporary”</a:t>
            </a:r>
            <a:r>
              <a:rPr b="0" i="0" lang="en-US" sz="3200" u="none" cap="none" strike="noStrike">
                <a:solidFill>
                  <a:schemeClr val="dk1"/>
                </a:solidFill>
                <a:latin typeface="Calibri"/>
                <a:ea typeface="Calibri"/>
                <a:cs typeface="Calibri"/>
                <a:sym typeface="Calibri"/>
              </a:rPr>
              <a:t>Problem:</a:t>
            </a:r>
            <a:endParaRPr/>
          </a:p>
          <a:p>
            <a:pPr indent="-285750" lvl="1" marL="742950" marR="0" rtl="0" algn="l">
              <a:lnSpc>
                <a:spcPct val="75000"/>
              </a:lnSpc>
              <a:spcBef>
                <a:spcPts val="560"/>
              </a:spcBef>
              <a:spcAft>
                <a:spcPts val="0"/>
              </a:spcAft>
              <a:buClr>
                <a:schemeClr val="dk1"/>
              </a:buClr>
              <a:buSzPts val="2800"/>
              <a:buFont typeface="Arial"/>
              <a:buChar char="–"/>
            </a:pPr>
            <a:r>
              <a:rPr lang="en-US"/>
              <a:t>Reserved for assembler use: w</a:t>
            </a:r>
            <a:r>
              <a:rPr b="0" i="0" lang="en-US" sz="2800" u="none" cap="none" strike="noStrike">
                <a:solidFill>
                  <a:schemeClr val="dk1"/>
                </a:solidFill>
                <a:latin typeface="Calibri"/>
                <a:ea typeface="Calibri"/>
                <a:cs typeface="Calibri"/>
                <a:sym typeface="Calibri"/>
              </a:rPr>
              <a:t>hen breaking up a pseudo-instruction, the assembler may need to use an extra register</a:t>
            </a:r>
            <a:endParaRPr b="0" i="0" sz="2800" u="none" cap="none" strike="noStrike">
              <a:solidFill>
                <a:schemeClr val="dk1"/>
              </a:solidFill>
              <a:latin typeface="Calibri"/>
              <a:ea typeface="Calibri"/>
              <a:cs typeface="Calibri"/>
              <a:sym typeface="Calibri"/>
            </a:endParaRPr>
          </a:p>
          <a:p>
            <a:pPr indent="-342900" lvl="0" marL="342900" rtl="0" algn="l">
              <a:spcBef>
                <a:spcPts val="180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$a0–$a3</a:t>
            </a:r>
            <a:r>
              <a:rPr lang="en-US"/>
              <a:t>:  four </a:t>
            </a:r>
            <a:r>
              <a:rPr i="1" lang="en-US"/>
              <a:t>argument </a:t>
            </a:r>
            <a:r>
              <a:rPr lang="en-US"/>
              <a:t>registers to pass parameters</a:t>
            </a:r>
            <a:endParaRPr/>
          </a:p>
          <a:p>
            <a:pPr indent="-342900" lvl="0" marL="342900" rtl="0" algn="l">
              <a:spcBef>
                <a:spcPts val="64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$v0–$v1</a:t>
            </a:r>
            <a:r>
              <a:rPr lang="en-US"/>
              <a:t>:  two </a:t>
            </a:r>
            <a:r>
              <a:rPr i="1" lang="en-US"/>
              <a:t>value </a:t>
            </a:r>
            <a:r>
              <a:rPr lang="en-US"/>
              <a:t>registers to return values</a:t>
            </a:r>
            <a:endParaRPr/>
          </a:p>
          <a:p>
            <a:pPr indent="-342900" lvl="0" marL="342900" marR="0" rtl="0" algn="l">
              <a:lnSpc>
                <a:spcPct val="75000"/>
              </a:lnSpc>
              <a:spcBef>
                <a:spcPts val="56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$sp</a:t>
            </a:r>
            <a:r>
              <a:rPr lang="en-US"/>
              <a:t>: “stack pointer”</a:t>
            </a:r>
            <a:endParaRPr/>
          </a:p>
        </p:txBody>
      </p:sp>
      <p:sp>
        <p:nvSpPr>
          <p:cNvPr id="657" name="Google Shape;657;p6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58" name="Google Shape;658;p6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59" name="Google Shape;659;p6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61"/>
          <p:cNvSpPr txBox="1"/>
          <p:nvPr>
            <p:ph type="title"/>
          </p:nvPr>
        </p:nvSpPr>
        <p:spPr>
          <a:xfrm>
            <a:off x="0" y="-182550"/>
            <a:ext cx="91440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2 and 6: How do we Transfer Control?</a:t>
            </a:r>
            <a:endParaRPr/>
          </a:p>
        </p:txBody>
      </p:sp>
      <p:sp>
        <p:nvSpPr>
          <p:cNvPr id="666" name="Google Shape;666;p6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67" name="Google Shape;667;p61"/>
          <p:cNvSpPr txBox="1"/>
          <p:nvPr>
            <p:ph idx="1" type="body"/>
          </p:nvPr>
        </p:nvSpPr>
        <p:spPr>
          <a:xfrm>
            <a:off x="457200" y="840100"/>
            <a:ext cx="8395800" cy="57573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960"/>
              <a:buFont typeface="Arial"/>
              <a:buChar char="•"/>
            </a:pPr>
            <a:r>
              <a:rPr lang="en-US" sz="2960">
                <a:solidFill>
                  <a:srgbClr val="FF0000"/>
                </a:solidFill>
              </a:rPr>
              <a:t>Jump</a:t>
            </a:r>
            <a:r>
              <a:rPr lang="en-US" sz="2960"/>
              <a:t> (</a:t>
            </a:r>
            <a:r>
              <a:rPr lang="en-US" sz="2960">
                <a:latin typeface="Courier New"/>
                <a:ea typeface="Courier New"/>
                <a:cs typeface="Courier New"/>
                <a:sym typeface="Courier New"/>
              </a:rPr>
              <a:t>j</a:t>
            </a:r>
            <a:r>
              <a:rPr lang="en-US" sz="2960"/>
              <a:t>)</a:t>
            </a:r>
            <a:endParaRPr sz="2960"/>
          </a:p>
          <a:p>
            <a:pPr indent="-272351" lvl="1" marL="742950" rtl="0" algn="l">
              <a:spcBef>
                <a:spcPts val="520"/>
              </a:spcBef>
              <a:spcAft>
                <a:spcPts val="0"/>
              </a:spcAft>
              <a:buClr>
                <a:schemeClr val="dk1"/>
              </a:buClr>
              <a:buSzPts val="2600"/>
              <a:buFont typeface="Arial"/>
              <a:buChar char="–"/>
            </a:pPr>
            <a:r>
              <a:rPr lang="en-US" sz="2600">
                <a:latin typeface="Courier New"/>
                <a:ea typeface="Courier New"/>
                <a:cs typeface="Courier New"/>
                <a:sym typeface="Courier New"/>
              </a:rPr>
              <a:t>j label</a:t>
            </a:r>
            <a:endParaRPr sz="2600">
              <a:latin typeface="Courier New"/>
              <a:ea typeface="Courier New"/>
              <a:cs typeface="Courier New"/>
              <a:sym typeface="Courier New"/>
            </a:endParaRPr>
          </a:p>
          <a:p>
            <a:pPr indent="-304165" lvl="0" marL="342900" rtl="0" algn="l">
              <a:spcBef>
                <a:spcPts val="518"/>
              </a:spcBef>
              <a:spcAft>
                <a:spcPts val="0"/>
              </a:spcAft>
              <a:buClr>
                <a:srgbClr val="000000"/>
              </a:buClr>
              <a:buSzPts val="2590"/>
              <a:buFont typeface="Arial"/>
              <a:buChar char="•"/>
            </a:pPr>
            <a:r>
              <a:rPr lang="en-US" sz="2960">
                <a:solidFill>
                  <a:srgbClr val="FF0000"/>
                </a:solidFill>
              </a:rPr>
              <a:t>Jump Register </a:t>
            </a:r>
            <a:r>
              <a:rPr lang="en-US" sz="2960"/>
              <a:t>(</a:t>
            </a:r>
            <a:r>
              <a:rPr lang="en-US" sz="2960">
                <a:latin typeface="Courier New"/>
                <a:ea typeface="Courier New"/>
                <a:cs typeface="Courier New"/>
                <a:sym typeface="Courier New"/>
              </a:rPr>
              <a:t>jr</a:t>
            </a:r>
            <a:r>
              <a:rPr lang="en-US" sz="2960"/>
              <a:t>) </a:t>
            </a:r>
            <a:endParaRPr/>
          </a:p>
          <a:p>
            <a:pPr indent="-271716" lvl="1" marL="742950" rtl="0" algn="l">
              <a:spcBef>
                <a:spcPts val="518"/>
              </a:spcBef>
              <a:spcAft>
                <a:spcPts val="0"/>
              </a:spcAft>
              <a:buClr>
                <a:schemeClr val="dk1"/>
              </a:buClr>
              <a:buSzPts val="2590"/>
              <a:buFont typeface="Arial"/>
              <a:buChar char="–"/>
            </a:pPr>
            <a:r>
              <a:rPr lang="en-US" sz="2590">
                <a:latin typeface="Courier New"/>
                <a:ea typeface="Courier New"/>
                <a:cs typeface="Courier New"/>
                <a:sym typeface="Courier New"/>
              </a:rPr>
              <a:t>jr src</a:t>
            </a:r>
            <a:endParaRPr sz="2600">
              <a:latin typeface="Courier New"/>
              <a:ea typeface="Courier New"/>
              <a:cs typeface="Courier New"/>
              <a:sym typeface="Courier New"/>
            </a:endParaRPr>
          </a:p>
          <a:p>
            <a:pPr indent="-304811" lvl="0" marL="342900" marR="0" rtl="0" algn="l">
              <a:lnSpc>
                <a:spcPct val="100000"/>
              </a:lnSpc>
              <a:spcBef>
                <a:spcPts val="518"/>
              </a:spcBef>
              <a:spcAft>
                <a:spcPts val="0"/>
              </a:spcAft>
              <a:buClr>
                <a:srgbClr val="000000"/>
              </a:buClr>
              <a:buSzPts val="2600"/>
              <a:buFont typeface="Courier New"/>
              <a:buChar char="•"/>
            </a:pPr>
            <a:r>
              <a:rPr b="0" i="0" lang="en-US" sz="2960" u="none" cap="none" strike="noStrike">
                <a:solidFill>
                  <a:srgbClr val="FF0000"/>
                </a:solidFill>
                <a:latin typeface="Calibri"/>
                <a:ea typeface="Calibri"/>
                <a:cs typeface="Calibri"/>
                <a:sym typeface="Calibri"/>
              </a:rPr>
              <a:t>Jump and Link</a:t>
            </a:r>
            <a:r>
              <a:rPr b="0" i="0" lang="en-US" sz="2960" u="none" cap="none" strike="noStrike">
                <a:solidFill>
                  <a:srgbClr val="000000"/>
                </a:solidFill>
                <a:latin typeface="Calibri"/>
                <a:ea typeface="Calibri"/>
                <a:cs typeface="Calibri"/>
                <a:sym typeface="Calibri"/>
              </a:rPr>
              <a:t> </a:t>
            </a:r>
            <a:r>
              <a:rPr b="0" i="0" lang="en-US" sz="2960" u="none" cap="none" strike="noStrike">
                <a:solidFill>
                  <a:schemeClr val="dk1"/>
                </a:solidFill>
                <a:latin typeface="Calibri"/>
                <a:ea typeface="Calibri"/>
                <a:cs typeface="Calibri"/>
                <a:sym typeface="Calibri"/>
              </a:rPr>
              <a:t>(</a:t>
            </a:r>
            <a:r>
              <a:rPr b="0" i="0" lang="en-US" sz="2960" u="none" cap="none" strike="noStrike">
                <a:solidFill>
                  <a:schemeClr val="dk1"/>
                </a:solidFill>
                <a:latin typeface="Courier New"/>
                <a:ea typeface="Courier New"/>
                <a:cs typeface="Courier New"/>
                <a:sym typeface="Courier New"/>
              </a:rPr>
              <a:t>jal</a:t>
            </a:r>
            <a:r>
              <a:rPr b="0" i="0" lang="en-US" sz="2960" u="none" cap="none" strike="noStrike">
                <a:solidFill>
                  <a:schemeClr val="dk1"/>
                </a:solidFill>
                <a:latin typeface="Calibri"/>
                <a:ea typeface="Calibri"/>
                <a:cs typeface="Calibri"/>
                <a:sym typeface="Calibri"/>
              </a:rPr>
              <a:t>)</a:t>
            </a:r>
            <a:endParaRPr/>
          </a:p>
          <a:p>
            <a:pPr indent="-285750" lvl="1" marL="742950" marR="0" rtl="0" algn="l">
              <a:spcBef>
                <a:spcPts val="520"/>
              </a:spcBef>
              <a:spcAft>
                <a:spcPts val="0"/>
              </a:spcAft>
              <a:buClr>
                <a:schemeClr val="dk1"/>
              </a:buClr>
              <a:buSzPts val="2600"/>
              <a:buFont typeface="Arial"/>
              <a:buChar char="–"/>
            </a:pPr>
            <a:r>
              <a:rPr b="0" i="0" lang="en-US" sz="2600" u="none" cap="none" strike="noStrike">
                <a:solidFill>
                  <a:schemeClr val="dk1"/>
                </a:solidFill>
                <a:latin typeface="Courier New"/>
                <a:ea typeface="Courier New"/>
                <a:cs typeface="Courier New"/>
                <a:sym typeface="Courier New"/>
              </a:rPr>
              <a:t>jal label</a:t>
            </a:r>
            <a:endParaRPr b="0" i="0" sz="2590" u="none" cap="none" strike="noStrike">
              <a:solidFill>
                <a:schemeClr val="dk1"/>
              </a:solidFill>
              <a:latin typeface="Courier New"/>
              <a:ea typeface="Courier New"/>
              <a:cs typeface="Courier New"/>
              <a:sym typeface="Courier New"/>
            </a:endParaRPr>
          </a:p>
          <a:p>
            <a:pPr indent="-304165" lvl="0" marL="342900" marR="0" rtl="0" algn="l">
              <a:lnSpc>
                <a:spcPct val="100000"/>
              </a:lnSpc>
              <a:spcBef>
                <a:spcPts val="518"/>
              </a:spcBef>
              <a:spcAft>
                <a:spcPts val="0"/>
              </a:spcAft>
              <a:buClr>
                <a:srgbClr val="000000"/>
              </a:buClr>
              <a:buSzPts val="2590"/>
              <a:buFont typeface="Arial"/>
              <a:buChar char="•"/>
            </a:pPr>
            <a:r>
              <a:rPr lang="en-US" sz="2960">
                <a:solidFill>
                  <a:srgbClr val="FF0000"/>
                </a:solidFill>
              </a:rPr>
              <a:t>Jump and Link Register</a:t>
            </a:r>
            <a:r>
              <a:rPr lang="en-US" sz="2960"/>
              <a:t> (</a:t>
            </a:r>
            <a:r>
              <a:rPr lang="en-US" sz="2960">
                <a:latin typeface="Courier New"/>
                <a:ea typeface="Courier New"/>
                <a:cs typeface="Courier New"/>
                <a:sym typeface="Courier New"/>
              </a:rPr>
              <a:t>jalr</a:t>
            </a:r>
            <a:r>
              <a:rPr lang="en-US" sz="2960"/>
              <a:t>)</a:t>
            </a:r>
            <a:endParaRPr/>
          </a:p>
          <a:p>
            <a:pPr indent="-272351" lvl="1" marL="742950" rtl="0" algn="l">
              <a:spcBef>
                <a:spcPts val="520"/>
              </a:spcBef>
              <a:spcAft>
                <a:spcPts val="0"/>
              </a:spcAft>
              <a:buClr>
                <a:schemeClr val="dk1"/>
              </a:buClr>
              <a:buSzPts val="2600"/>
              <a:buFont typeface="Arial"/>
              <a:buChar char="–"/>
            </a:pPr>
            <a:r>
              <a:rPr lang="en-US" sz="2600">
                <a:latin typeface="Courier New"/>
                <a:ea typeface="Courier New"/>
                <a:cs typeface="Courier New"/>
                <a:sym typeface="Courier New"/>
              </a:rPr>
              <a:t>jalr src</a:t>
            </a:r>
            <a:endParaRPr sz="2600">
              <a:latin typeface="Courier New"/>
              <a:ea typeface="Courier New"/>
              <a:cs typeface="Courier New"/>
              <a:sym typeface="Courier New"/>
            </a:endParaRPr>
          </a:p>
          <a:p>
            <a:pPr indent="-304811" lvl="0" marL="342900" rtl="0" algn="l">
              <a:spcBef>
                <a:spcPts val="518"/>
              </a:spcBef>
              <a:spcAft>
                <a:spcPts val="0"/>
              </a:spcAft>
              <a:buClr>
                <a:srgbClr val="000000"/>
              </a:buClr>
              <a:buSzPts val="2600"/>
              <a:buFont typeface="Courier New"/>
              <a:buChar char="•"/>
            </a:pPr>
            <a:r>
              <a:rPr lang="en-US" sz="2960">
                <a:solidFill>
                  <a:srgbClr val="FF0000"/>
                </a:solidFill>
              </a:rPr>
              <a:t>“and Link”:</a:t>
            </a:r>
            <a:r>
              <a:rPr lang="en-US" sz="2960">
                <a:solidFill>
                  <a:srgbClr val="000000"/>
                </a:solidFill>
              </a:rPr>
              <a:t> </a:t>
            </a:r>
            <a:r>
              <a:rPr lang="en-US" sz="2590"/>
              <a:t>Saves the location of </a:t>
            </a:r>
            <a:r>
              <a:rPr i="1" lang="en-US" sz="2590"/>
              <a:t>following</a:t>
            </a:r>
            <a:r>
              <a:rPr lang="en-US" sz="2590"/>
              <a:t> instruction in register </a:t>
            </a:r>
            <a:r>
              <a:rPr lang="en-US" sz="2405">
                <a:latin typeface="Courier New"/>
                <a:ea typeface="Courier New"/>
                <a:cs typeface="Courier New"/>
                <a:sym typeface="Courier New"/>
              </a:rPr>
              <a:t>$31</a:t>
            </a:r>
            <a:r>
              <a:rPr lang="en-US" sz="2590"/>
              <a:t> before jumping</a:t>
            </a:r>
            <a:endParaRPr sz="2590"/>
          </a:p>
          <a:p>
            <a:pPr indent="-304165" lvl="0" marL="342900" rtl="0" algn="l">
              <a:spcBef>
                <a:spcPts val="640"/>
              </a:spcBef>
              <a:spcAft>
                <a:spcPts val="0"/>
              </a:spcAft>
              <a:buClr>
                <a:srgbClr val="000000"/>
              </a:buClr>
              <a:buSzPts val="2590"/>
              <a:buFont typeface="Arial"/>
              <a:buChar char="•"/>
            </a:pPr>
            <a:r>
              <a:rPr lang="en-US" sz="2900">
                <a:solidFill>
                  <a:srgbClr val="FF0000"/>
                </a:solidFill>
                <a:latin typeface="Courier New"/>
                <a:ea typeface="Courier New"/>
                <a:cs typeface="Courier New"/>
                <a:sym typeface="Courier New"/>
              </a:rPr>
              <a:t>$ra </a:t>
            </a:r>
            <a:r>
              <a:rPr lang="en-US" sz="2900">
                <a:solidFill>
                  <a:srgbClr val="000000"/>
                </a:solidFill>
                <a:latin typeface="Courier New"/>
                <a:ea typeface="Courier New"/>
                <a:cs typeface="Courier New"/>
                <a:sym typeface="Courier New"/>
              </a:rPr>
              <a:t>= $31</a:t>
            </a:r>
            <a:r>
              <a:rPr lang="en-US"/>
              <a:t>:  </a:t>
            </a:r>
            <a:r>
              <a:rPr i="1" lang="en-US" sz="2500"/>
              <a:t>return address </a:t>
            </a:r>
            <a:r>
              <a:rPr lang="en-US" sz="2500"/>
              <a:t>register that saves </a:t>
            </a:r>
            <a:r>
              <a:rPr lang="en-US" sz="2500" u="sng"/>
              <a:t>where a function is called from</a:t>
            </a:r>
            <a:endParaRPr sz="2500"/>
          </a:p>
          <a:p>
            <a:pPr indent="-121284" lvl="1" marL="742950" marR="0" rtl="0" algn="l">
              <a:spcBef>
                <a:spcPts val="518"/>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p:txBody>
      </p:sp>
      <p:sp>
        <p:nvSpPr>
          <p:cNvPr id="668" name="Google Shape;668;p61"/>
          <p:cNvSpPr txBox="1"/>
          <p:nvPr/>
        </p:nvSpPr>
        <p:spPr>
          <a:xfrm rot="-462">
            <a:off x="6449340" y="2950051"/>
            <a:ext cx="2231400" cy="1088400"/>
          </a:xfrm>
          <a:prstGeom prst="rect">
            <a:avLst/>
          </a:prstGeom>
          <a:noFill/>
          <a:ln>
            <a:noFill/>
          </a:ln>
        </p:spPr>
        <p:txBody>
          <a:bodyPr anchorCtr="0" anchor="t" bIns="91425" lIns="91425" spcFirstLastPara="1" rIns="91425" wrap="square" tIns="91425">
            <a:noAutofit/>
          </a:bodyPr>
          <a:lstStyle/>
          <a:p>
            <a:pPr indent="0" lvl="0" marL="0" rtl="0" algn="l">
              <a:spcBef>
                <a:spcPts val="518"/>
              </a:spcBef>
              <a:spcAft>
                <a:spcPts val="0"/>
              </a:spcAft>
              <a:buNone/>
            </a:pPr>
            <a:r>
              <a:rPr lang="en-US" sz="2590">
                <a:solidFill>
                  <a:schemeClr val="dk1"/>
                </a:solidFill>
                <a:latin typeface="Calibri"/>
                <a:ea typeface="Calibri"/>
                <a:cs typeface="Calibri"/>
                <a:sym typeface="Calibri"/>
              </a:rPr>
              <a:t>Used to invoke</a:t>
            </a:r>
            <a:endParaRPr sz="2590">
              <a:solidFill>
                <a:schemeClr val="dk1"/>
              </a:solidFill>
              <a:latin typeface="Calibri"/>
              <a:ea typeface="Calibri"/>
              <a:cs typeface="Calibri"/>
              <a:sym typeface="Calibri"/>
            </a:endParaRPr>
          </a:p>
          <a:p>
            <a:pPr indent="0" lvl="0" marL="0" rtl="0" algn="l">
              <a:spcBef>
                <a:spcPts val="518"/>
              </a:spcBef>
              <a:spcAft>
                <a:spcPts val="0"/>
              </a:spcAft>
              <a:buNone/>
            </a:pPr>
            <a:r>
              <a:rPr lang="en-US" sz="2590">
                <a:solidFill>
                  <a:schemeClr val="dk1"/>
                </a:solidFill>
                <a:latin typeface="Calibri"/>
                <a:ea typeface="Calibri"/>
                <a:cs typeface="Calibri"/>
                <a:sym typeface="Calibri"/>
              </a:rPr>
              <a:t>a function</a:t>
            </a:r>
            <a:endParaRPr/>
          </a:p>
        </p:txBody>
      </p:sp>
      <p:sp>
        <p:nvSpPr>
          <p:cNvPr id="669" name="Google Shape;669;p61"/>
          <p:cNvSpPr txBox="1"/>
          <p:nvPr/>
        </p:nvSpPr>
        <p:spPr>
          <a:xfrm rot="-437">
            <a:off x="6440550" y="1364747"/>
            <a:ext cx="2358900" cy="1428300"/>
          </a:xfrm>
          <a:prstGeom prst="rect">
            <a:avLst/>
          </a:prstGeom>
          <a:noFill/>
          <a:ln>
            <a:noFill/>
          </a:ln>
        </p:spPr>
        <p:txBody>
          <a:bodyPr anchorCtr="0" anchor="t" bIns="91425" lIns="91425" spcFirstLastPara="1" rIns="91425" wrap="square" tIns="91425">
            <a:noAutofit/>
          </a:bodyPr>
          <a:lstStyle/>
          <a:p>
            <a:pPr indent="0" lvl="0" marL="0" rtl="0" algn="l">
              <a:spcBef>
                <a:spcPts val="518"/>
              </a:spcBef>
              <a:spcAft>
                <a:spcPts val="0"/>
              </a:spcAft>
              <a:buNone/>
            </a:pPr>
            <a:r>
              <a:rPr lang="en-US" sz="2590">
                <a:solidFill>
                  <a:schemeClr val="dk1"/>
                </a:solidFill>
                <a:latin typeface="Calibri"/>
                <a:ea typeface="Calibri"/>
                <a:cs typeface="Calibri"/>
                <a:sym typeface="Calibri"/>
              </a:rPr>
              <a:t>Used to return </a:t>
            </a:r>
            <a:br>
              <a:rPr lang="en-US" sz="2590">
                <a:solidFill>
                  <a:schemeClr val="dk1"/>
                </a:solidFill>
                <a:latin typeface="Calibri"/>
                <a:ea typeface="Calibri"/>
                <a:cs typeface="Calibri"/>
                <a:sym typeface="Calibri"/>
              </a:rPr>
            </a:br>
            <a:r>
              <a:rPr lang="en-US" sz="2590">
                <a:solidFill>
                  <a:schemeClr val="dk1"/>
                </a:solidFill>
                <a:latin typeface="Calibri"/>
                <a:ea typeface="Calibri"/>
                <a:cs typeface="Calibri"/>
                <a:sym typeface="Calibri"/>
              </a:rPr>
              <a:t>from a function</a:t>
            </a:r>
            <a:endParaRPr sz="2590">
              <a:solidFill>
                <a:schemeClr val="dk1"/>
              </a:solidFill>
              <a:latin typeface="Calibri"/>
              <a:ea typeface="Calibri"/>
              <a:cs typeface="Calibri"/>
              <a:sym typeface="Calibri"/>
            </a:endParaRPr>
          </a:p>
          <a:p>
            <a:pPr indent="0" lvl="0" marL="0" rtl="0" algn="l">
              <a:spcBef>
                <a:spcPts val="518"/>
              </a:spcBef>
              <a:spcAft>
                <a:spcPts val="0"/>
              </a:spcAft>
              <a:buNone/>
            </a:pPr>
            <a:r>
              <a:rPr lang="en-US" sz="2590">
                <a:solidFill>
                  <a:schemeClr val="dk1"/>
                </a:solidFill>
                <a:latin typeface="Calibri"/>
                <a:ea typeface="Calibri"/>
                <a:cs typeface="Calibri"/>
                <a:sym typeface="Calibri"/>
              </a:rPr>
              <a:t>(src = $ra)</a:t>
            </a:r>
            <a:endParaRPr sz="259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cxnSp>
        <p:nvCxnSpPr>
          <p:cNvPr id="670" name="Google Shape;670;p61"/>
          <p:cNvCxnSpPr/>
          <p:nvPr/>
        </p:nvCxnSpPr>
        <p:spPr>
          <a:xfrm rot="10800000">
            <a:off x="4579650" y="3162750"/>
            <a:ext cx="1564200" cy="294600"/>
          </a:xfrm>
          <a:prstGeom prst="straightConnector1">
            <a:avLst/>
          </a:prstGeom>
          <a:noFill/>
          <a:ln cap="flat" cmpd="sng" w="38100">
            <a:solidFill>
              <a:schemeClr val="dk2"/>
            </a:solidFill>
            <a:prstDash val="solid"/>
            <a:round/>
            <a:headEnd len="med" w="med" type="none"/>
            <a:tailEnd len="med" w="med" type="triangle"/>
          </a:ln>
        </p:spPr>
      </p:cxnSp>
      <p:cxnSp>
        <p:nvCxnSpPr>
          <p:cNvPr id="671" name="Google Shape;671;p61"/>
          <p:cNvCxnSpPr/>
          <p:nvPr/>
        </p:nvCxnSpPr>
        <p:spPr>
          <a:xfrm flipH="1">
            <a:off x="5758525" y="3468675"/>
            <a:ext cx="408000" cy="453300"/>
          </a:xfrm>
          <a:prstGeom prst="straightConnector1">
            <a:avLst/>
          </a:prstGeom>
          <a:noFill/>
          <a:ln cap="flat" cmpd="sng" w="38100">
            <a:solidFill>
              <a:schemeClr val="dk2"/>
            </a:solidFill>
            <a:prstDash val="solid"/>
            <a:round/>
            <a:headEnd len="med" w="med" type="none"/>
            <a:tailEnd len="med" w="med" type="triangle"/>
          </a:ln>
        </p:spPr>
      </p:cxnSp>
      <p:cxnSp>
        <p:nvCxnSpPr>
          <p:cNvPr id="672" name="Google Shape;672;p61"/>
          <p:cNvCxnSpPr/>
          <p:nvPr/>
        </p:nvCxnSpPr>
        <p:spPr>
          <a:xfrm rot="10800000">
            <a:off x="4194250" y="2111550"/>
            <a:ext cx="20403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62"/>
          <p:cNvSpPr txBox="1"/>
          <p:nvPr>
            <p:ph type="title"/>
          </p:nvPr>
        </p:nvSpPr>
        <p:spPr>
          <a:xfrm>
            <a:off x="457200" y="-2587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More</a:t>
            </a:r>
            <a:r>
              <a:rPr b="0" i="0" lang="en-US" sz="4400" u="none" cap="none" strike="noStrike">
                <a:solidFill>
                  <a:schemeClr val="accent1"/>
                </a:solidFill>
                <a:latin typeface="Calibri"/>
                <a:ea typeface="Calibri"/>
                <a:cs typeface="Calibri"/>
                <a:sym typeface="Calibri"/>
              </a:rPr>
              <a:t> Registers</a:t>
            </a:r>
            <a:endParaRPr b="0" i="0" sz="4400" u="none" cap="none" strike="noStrike">
              <a:solidFill>
                <a:schemeClr val="accent1"/>
              </a:solidFill>
              <a:latin typeface="Calibri"/>
              <a:ea typeface="Calibri"/>
              <a:cs typeface="Calibri"/>
              <a:sym typeface="Calibri"/>
            </a:endParaRPr>
          </a:p>
        </p:txBody>
      </p:sp>
      <p:sp>
        <p:nvSpPr>
          <p:cNvPr id="681" name="Google Shape;681;p62"/>
          <p:cNvSpPr txBox="1"/>
          <p:nvPr>
            <p:ph idx="1" type="body"/>
          </p:nvPr>
        </p:nvSpPr>
        <p:spPr>
          <a:xfrm>
            <a:off x="457200" y="609600"/>
            <a:ext cx="8229600" cy="5289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$at</a:t>
            </a:r>
            <a:r>
              <a:rPr lang="en-US"/>
              <a:t>:  “assembler temporary”</a:t>
            </a:r>
            <a:r>
              <a:rPr b="0" i="0" lang="en-US" sz="3200" u="none" cap="none" strike="noStrike">
                <a:solidFill>
                  <a:schemeClr val="dk1"/>
                </a:solidFill>
                <a:latin typeface="Calibri"/>
                <a:ea typeface="Calibri"/>
                <a:cs typeface="Calibri"/>
                <a:sym typeface="Calibri"/>
              </a:rPr>
              <a:t>Problem:</a:t>
            </a:r>
            <a:endParaRPr/>
          </a:p>
          <a:p>
            <a:pPr indent="-285750" lvl="1" marL="742950" marR="0" rtl="0" algn="l">
              <a:lnSpc>
                <a:spcPct val="75000"/>
              </a:lnSpc>
              <a:spcBef>
                <a:spcPts val="560"/>
              </a:spcBef>
              <a:spcAft>
                <a:spcPts val="0"/>
              </a:spcAft>
              <a:buClr>
                <a:schemeClr val="dk1"/>
              </a:buClr>
              <a:buSzPts val="2800"/>
              <a:buFont typeface="Arial"/>
              <a:buChar char="–"/>
            </a:pPr>
            <a:r>
              <a:rPr lang="en-US"/>
              <a:t>Reserved for assembler use: w</a:t>
            </a:r>
            <a:r>
              <a:rPr b="0" i="0" lang="en-US" sz="2800" u="none" cap="none" strike="noStrike">
                <a:solidFill>
                  <a:schemeClr val="dk1"/>
                </a:solidFill>
                <a:latin typeface="Calibri"/>
                <a:ea typeface="Calibri"/>
                <a:cs typeface="Calibri"/>
                <a:sym typeface="Calibri"/>
              </a:rPr>
              <a:t>hen breaking up a pseudo-instruction, the assembler may need to use an extra register</a:t>
            </a:r>
            <a:endParaRPr b="0" i="0" sz="2800" u="none" cap="none" strike="noStrike">
              <a:solidFill>
                <a:schemeClr val="dk1"/>
              </a:solidFill>
              <a:latin typeface="Calibri"/>
              <a:ea typeface="Calibri"/>
              <a:cs typeface="Calibri"/>
              <a:sym typeface="Calibri"/>
            </a:endParaRPr>
          </a:p>
          <a:p>
            <a:pPr indent="-342900" lvl="0" marL="342900" rtl="0" algn="l">
              <a:spcBef>
                <a:spcPts val="180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$a0–$a3</a:t>
            </a:r>
            <a:r>
              <a:rPr lang="en-US"/>
              <a:t>:  four </a:t>
            </a:r>
            <a:r>
              <a:rPr i="1" lang="en-US"/>
              <a:t>argument </a:t>
            </a:r>
            <a:r>
              <a:rPr lang="en-US"/>
              <a:t>registers to pass parameters</a:t>
            </a:r>
            <a:endParaRPr/>
          </a:p>
          <a:p>
            <a:pPr indent="-342900" lvl="0" marL="342900" rtl="0" algn="l">
              <a:spcBef>
                <a:spcPts val="64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$v0–$v1</a:t>
            </a:r>
            <a:r>
              <a:rPr lang="en-US"/>
              <a:t>:  two </a:t>
            </a:r>
            <a:r>
              <a:rPr i="1" lang="en-US"/>
              <a:t>value </a:t>
            </a:r>
            <a:r>
              <a:rPr lang="en-US"/>
              <a:t>registers to return values</a:t>
            </a:r>
            <a:endParaRPr/>
          </a:p>
          <a:p>
            <a:pPr indent="-342900" lvl="0" marL="342900" marR="0" rtl="0" algn="l">
              <a:lnSpc>
                <a:spcPct val="75000"/>
              </a:lnSpc>
              <a:spcBef>
                <a:spcPts val="56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$sp</a:t>
            </a:r>
            <a:r>
              <a:rPr lang="en-US"/>
              <a:t>: “stack pointer”</a:t>
            </a:r>
            <a:endParaRPr/>
          </a:p>
          <a:p>
            <a:pPr indent="-342900" lvl="0" marL="342900" rtl="0" algn="l">
              <a:spcBef>
                <a:spcPts val="640"/>
              </a:spcBef>
              <a:spcAft>
                <a:spcPts val="0"/>
              </a:spcAft>
              <a:buClr>
                <a:srgbClr val="FF0000"/>
              </a:buClr>
              <a:buSzPts val="3200"/>
              <a:buFont typeface="Arial"/>
              <a:buChar char="•"/>
            </a:pPr>
            <a:r>
              <a:rPr lang="en-US">
                <a:solidFill>
                  <a:srgbClr val="FF0000"/>
                </a:solidFill>
                <a:latin typeface="Courier New"/>
                <a:ea typeface="Courier New"/>
                <a:cs typeface="Courier New"/>
                <a:sym typeface="Courier New"/>
              </a:rPr>
              <a:t>$ra</a:t>
            </a:r>
            <a:r>
              <a:rPr lang="en-US"/>
              <a:t>:</a:t>
            </a:r>
            <a:r>
              <a:rPr lang="en-US" sz="2900">
                <a:latin typeface="Courier New"/>
                <a:ea typeface="Courier New"/>
                <a:cs typeface="Courier New"/>
                <a:sym typeface="Courier New"/>
              </a:rPr>
              <a:t> </a:t>
            </a:r>
            <a:r>
              <a:rPr lang="en-US"/>
              <a:t>“return address” (address of code that made a function call)</a:t>
            </a:r>
            <a:endParaRPr/>
          </a:p>
        </p:txBody>
      </p:sp>
      <p:sp>
        <p:nvSpPr>
          <p:cNvPr id="682" name="Google Shape;682;p6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83" name="Google Shape;683;p6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84" name="Google Shape;684;p6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63"/>
          <p:cNvSpPr txBox="1"/>
          <p:nvPr>
            <p:ph type="title"/>
          </p:nvPr>
        </p:nvSpPr>
        <p:spPr>
          <a:xfrm>
            <a:off x="457200" y="-1063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Instruction Addresses</a:t>
            </a:r>
            <a:endParaRPr b="0" i="0" sz="4400" u="none" cap="none" strike="noStrike">
              <a:solidFill>
                <a:schemeClr val="accent1"/>
              </a:solidFill>
              <a:latin typeface="Calibri"/>
              <a:ea typeface="Calibri"/>
              <a:cs typeface="Calibri"/>
              <a:sym typeface="Calibri"/>
            </a:endParaRPr>
          </a:p>
        </p:txBody>
      </p:sp>
      <p:sp>
        <p:nvSpPr>
          <p:cNvPr id="690" name="Google Shape;690;p63"/>
          <p:cNvSpPr txBox="1"/>
          <p:nvPr>
            <p:ph idx="1" type="body"/>
          </p:nvPr>
        </p:nvSpPr>
        <p:spPr>
          <a:xfrm>
            <a:off x="457200" y="598900"/>
            <a:ext cx="8229600" cy="537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Instructions are stored as</a:t>
            </a:r>
            <a:br>
              <a:rPr b="0" i="0" lang="en-US" sz="3200" u="none" cap="none" strike="noStrike">
                <a:solidFill>
                  <a:srgbClr val="FF0000"/>
                </a:solidFill>
                <a:latin typeface="Calibri"/>
                <a:ea typeface="Calibri"/>
                <a:cs typeface="Calibri"/>
                <a:sym typeface="Calibri"/>
              </a:rPr>
            </a:br>
            <a:r>
              <a:rPr b="0" i="0" lang="en-US" sz="3200" u="none" cap="none" strike="noStrike">
                <a:solidFill>
                  <a:srgbClr val="FF0000"/>
                </a:solidFill>
                <a:latin typeface="Calibri"/>
                <a:ea typeface="Calibri"/>
                <a:cs typeface="Calibri"/>
                <a:sym typeface="Calibri"/>
              </a:rPr>
              <a:t>data in memory!</a:t>
            </a:r>
            <a:endParaRPr/>
          </a:p>
          <a:p>
            <a:pPr indent="-285750" lvl="1" marL="742950" marR="0" rtl="0" algn="l">
              <a:spcBef>
                <a:spcPts val="56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Recall:</a:t>
            </a:r>
            <a:r>
              <a:rPr b="0" i="0" lang="en-US" sz="2800" u="none" cap="none" strike="noStrike">
                <a:solidFill>
                  <a:schemeClr val="dk1"/>
                </a:solidFill>
                <a:latin typeface="Calibri"/>
                <a:ea typeface="Calibri"/>
                <a:cs typeface="Calibri"/>
                <a:sym typeface="Calibri"/>
              </a:rPr>
              <a:t>  Code section</a:t>
            </a:r>
            <a:endParaRPr b="0" i="0" sz="2800" u="none" cap="none" strike="noStrike">
              <a:solidFill>
                <a:schemeClr val="dk1"/>
              </a:solidFill>
              <a:latin typeface="Calibri"/>
              <a:ea typeface="Calibri"/>
              <a:cs typeface="Calibri"/>
              <a:sym typeface="Calibri"/>
            </a:endParaRPr>
          </a:p>
          <a:p>
            <a:pPr indent="-285750" lvl="1" marL="742950" marR="0" rtl="0" algn="l">
              <a:spcBef>
                <a:spcPts val="560"/>
              </a:spcBef>
              <a:spcAft>
                <a:spcPts val="0"/>
              </a:spcAft>
              <a:buClr>
                <a:srgbClr val="FFFFFF"/>
              </a:buClr>
              <a:buSzPts val="2800"/>
              <a:buFont typeface="Arial"/>
              <a:buChar char="–"/>
            </a:pPr>
            <a:r>
              <a:rPr lang="en-US"/>
              <a:t>(not one of the 31 registers! </a:t>
            </a:r>
            <a:br>
              <a:rPr lang="en-US"/>
            </a:br>
            <a:r>
              <a:rPr lang="en-US"/>
              <a:t>not a local variable)</a:t>
            </a:r>
            <a:endParaRPr/>
          </a:p>
          <a:p>
            <a:pPr indent="-285750" lvl="1" marL="742950" rtl="0" algn="l">
              <a:spcBef>
                <a:spcPts val="640"/>
              </a:spcBef>
              <a:spcAft>
                <a:spcPts val="0"/>
              </a:spcAft>
              <a:buClr>
                <a:schemeClr val="dk1"/>
              </a:buClr>
              <a:buSzPts val="2800"/>
              <a:buFont typeface="Arial"/>
              <a:buChar char="–"/>
            </a:pPr>
            <a:r>
              <a:rPr lang="en-US"/>
              <a:t>Labels get converted to </a:t>
            </a:r>
            <a:br>
              <a:rPr lang="en-US"/>
            </a:br>
            <a:r>
              <a:rPr lang="en-US"/>
              <a:t>instruction addresses</a:t>
            </a:r>
            <a:endParaRPr/>
          </a:p>
          <a:p>
            <a:pPr indent="-285750" lvl="1" marL="742950" rtl="0" algn="l">
              <a:spcBef>
                <a:spcPts val="0"/>
              </a:spcBef>
              <a:spcAft>
                <a:spcPts val="0"/>
              </a:spcAft>
              <a:buClr>
                <a:schemeClr val="dk1"/>
              </a:buClr>
              <a:buSzPts val="2800"/>
              <a:buFont typeface="Arial"/>
              <a:buChar char="–"/>
            </a:pPr>
            <a:r>
              <a:rPr lang="en-US">
                <a:latin typeface="Courier New"/>
                <a:ea typeface="Courier New"/>
                <a:cs typeface="Courier New"/>
                <a:sym typeface="Courier New"/>
              </a:rPr>
              <a:t>jal</a:t>
            </a:r>
            <a:r>
              <a:rPr lang="en-US"/>
              <a:t> puts the </a:t>
            </a:r>
            <a:r>
              <a:rPr i="1" lang="en-US"/>
              <a:t>address</a:t>
            </a:r>
            <a:r>
              <a:rPr lang="en-US"/>
              <a:t> of an </a:t>
            </a:r>
            <a:br>
              <a:rPr lang="en-US"/>
            </a:br>
            <a:r>
              <a:rPr lang="en-US"/>
              <a:t>instruction in </a:t>
            </a:r>
            <a:r>
              <a:rPr lang="en-US">
                <a:latin typeface="Courier New"/>
                <a:ea typeface="Courier New"/>
                <a:cs typeface="Courier New"/>
                <a:sym typeface="Courier New"/>
              </a:rPr>
              <a:t>$ra</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More on this next lecture</a:t>
            </a:r>
            <a:endParaRPr b="0" i="0" sz="2800" u="none" cap="none" strike="noStrike">
              <a:solidFill>
                <a:schemeClr val="dk1"/>
              </a:solidFill>
              <a:latin typeface="Calibri"/>
              <a:ea typeface="Calibri"/>
              <a:cs typeface="Calibri"/>
              <a:sym typeface="Calibri"/>
            </a:endParaRPr>
          </a:p>
          <a:p>
            <a:pPr indent="-342900" lvl="0" marL="342900" marR="0" rtl="0" algn="l">
              <a:spcBef>
                <a:spcPts val="560"/>
              </a:spcBef>
              <a:spcAft>
                <a:spcPts val="0"/>
              </a:spcAft>
              <a:buClr>
                <a:schemeClr val="dk1"/>
              </a:buClr>
              <a:buSzPts val="3000"/>
              <a:buFont typeface="Arial"/>
              <a:buChar char="•"/>
            </a:pPr>
            <a:r>
              <a:rPr lang="en-US"/>
              <a:t>H</a:t>
            </a:r>
            <a:r>
              <a:rPr lang="en-US"/>
              <a:t>ow does the processor know where to find the current code?</a:t>
            </a:r>
            <a:endParaRPr>
              <a:latin typeface="Courier New"/>
              <a:ea typeface="Courier New"/>
              <a:cs typeface="Courier New"/>
              <a:sym typeface="Courier New"/>
            </a:endParaRPr>
          </a:p>
        </p:txBody>
      </p:sp>
      <p:sp>
        <p:nvSpPr>
          <p:cNvPr id="691" name="Google Shape;691;p6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92" name="Google Shape;692;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93" name="Google Shape;693;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grpSp>
        <p:nvGrpSpPr>
          <p:cNvPr id="694" name="Google Shape;694;p63"/>
          <p:cNvGrpSpPr/>
          <p:nvPr/>
        </p:nvGrpSpPr>
        <p:grpSpPr>
          <a:xfrm>
            <a:off x="5212053" y="929654"/>
            <a:ext cx="3836646" cy="4299708"/>
            <a:chOff x="4480561" y="914400"/>
            <a:chExt cx="3959796" cy="4758420"/>
          </a:xfrm>
        </p:grpSpPr>
        <p:sp>
          <p:nvSpPr>
            <p:cNvPr descr="Wide upward diagonal" id="695" name="Google Shape;695;p63"/>
            <p:cNvSpPr/>
            <p:nvPr/>
          </p:nvSpPr>
          <p:spPr>
            <a:xfrm>
              <a:off x="5994400" y="1549400"/>
              <a:ext cx="2438400" cy="1828800"/>
            </a:xfrm>
            <a:prstGeom prst="rect">
              <a:avLst/>
            </a:prstGeom>
            <a:solidFill>
              <a:srgbClr val="FFFFFF"/>
            </a:solidFill>
            <a:ln cap="flat" cmpd="sng" w="12700">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63"/>
            <p:cNvSpPr/>
            <p:nvPr/>
          </p:nvSpPr>
          <p:spPr>
            <a:xfrm>
              <a:off x="5994400" y="1016000"/>
              <a:ext cx="2438400" cy="4572000"/>
            </a:xfrm>
            <a:prstGeom prst="rect">
              <a:avLst/>
            </a:prstGeom>
            <a:noFill/>
            <a:ln cap="flat" cmpd="sng" w="381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63"/>
            <p:cNvSpPr/>
            <p:nvPr/>
          </p:nvSpPr>
          <p:spPr>
            <a:xfrm>
              <a:off x="6001957" y="4757357"/>
              <a:ext cx="2438400" cy="838200"/>
            </a:xfrm>
            <a:prstGeom prst="rect">
              <a:avLst/>
            </a:prstGeom>
            <a:noFill/>
            <a:ln cap="flat" cmpd="sng" w="127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63"/>
            <p:cNvSpPr/>
            <p:nvPr/>
          </p:nvSpPr>
          <p:spPr>
            <a:xfrm>
              <a:off x="5994400" y="4064000"/>
              <a:ext cx="2438400" cy="685800"/>
            </a:xfrm>
            <a:prstGeom prst="rect">
              <a:avLst/>
            </a:prstGeom>
            <a:noFill/>
            <a:ln cap="flat" cmpd="sng" w="381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699" name="Google Shape;699;p63"/>
            <p:cNvCxnSpPr/>
            <p:nvPr/>
          </p:nvCxnSpPr>
          <p:spPr>
            <a:xfrm>
              <a:off x="5994400" y="3378200"/>
              <a:ext cx="2438400" cy="0"/>
            </a:xfrm>
            <a:prstGeom prst="straightConnector1">
              <a:avLst/>
            </a:prstGeom>
            <a:noFill/>
            <a:ln cap="flat" cmpd="sng" w="38100">
              <a:solidFill>
                <a:srgbClr val="000000"/>
              </a:solidFill>
              <a:prstDash val="lgDash"/>
              <a:round/>
              <a:headEnd len="sm" w="sm" type="none"/>
              <a:tailEnd len="sm" w="sm" type="none"/>
            </a:ln>
          </p:spPr>
        </p:cxnSp>
        <p:cxnSp>
          <p:nvCxnSpPr>
            <p:cNvPr id="700" name="Google Shape;700;p63"/>
            <p:cNvCxnSpPr/>
            <p:nvPr/>
          </p:nvCxnSpPr>
          <p:spPr>
            <a:xfrm>
              <a:off x="5994400" y="1549400"/>
              <a:ext cx="2438400" cy="0"/>
            </a:xfrm>
            <a:prstGeom prst="straightConnector1">
              <a:avLst/>
            </a:prstGeom>
            <a:noFill/>
            <a:ln cap="flat" cmpd="sng" w="38100">
              <a:solidFill>
                <a:srgbClr val="000000"/>
              </a:solidFill>
              <a:prstDash val="lgDash"/>
              <a:round/>
              <a:headEnd len="sm" w="sm" type="none"/>
              <a:tailEnd len="sm" w="sm" type="none"/>
            </a:ln>
          </p:spPr>
        </p:cxnSp>
        <p:sp>
          <p:nvSpPr>
            <p:cNvPr id="701" name="Google Shape;701;p63"/>
            <p:cNvSpPr txBox="1"/>
            <p:nvPr/>
          </p:nvSpPr>
          <p:spPr>
            <a:xfrm>
              <a:off x="6737343" y="4820604"/>
              <a:ext cx="1161300" cy="58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0000"/>
                  </a:solidFill>
                  <a:latin typeface="Calibri"/>
                  <a:ea typeface="Calibri"/>
                  <a:cs typeface="Calibri"/>
                  <a:sym typeface="Calibri"/>
                </a:rPr>
                <a:t>code</a:t>
              </a:r>
              <a:endParaRPr/>
            </a:p>
          </p:txBody>
        </p:sp>
        <p:sp>
          <p:nvSpPr>
            <p:cNvPr id="702" name="Google Shape;702;p63"/>
            <p:cNvSpPr txBox="1"/>
            <p:nvPr/>
          </p:nvSpPr>
          <p:spPr>
            <a:xfrm>
              <a:off x="6283324" y="4076691"/>
              <a:ext cx="2052000" cy="58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0000"/>
                  </a:solidFill>
                  <a:latin typeface="Calibri"/>
                  <a:ea typeface="Calibri"/>
                  <a:cs typeface="Calibri"/>
                  <a:sym typeface="Calibri"/>
                </a:rPr>
                <a:t>static data</a:t>
              </a:r>
              <a:endParaRPr/>
            </a:p>
          </p:txBody>
        </p:sp>
        <p:sp>
          <p:nvSpPr>
            <p:cNvPr id="703" name="Google Shape;703;p63"/>
            <p:cNvSpPr txBox="1"/>
            <p:nvPr/>
          </p:nvSpPr>
          <p:spPr>
            <a:xfrm>
              <a:off x="6724649" y="3390906"/>
              <a:ext cx="1161300" cy="58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0000"/>
                  </a:solidFill>
                  <a:latin typeface="Calibri"/>
                  <a:ea typeface="Calibri"/>
                  <a:cs typeface="Calibri"/>
                  <a:sym typeface="Calibri"/>
                </a:rPr>
                <a:t>heap</a:t>
              </a:r>
              <a:endParaRPr/>
            </a:p>
          </p:txBody>
        </p:sp>
        <p:sp>
          <p:nvSpPr>
            <p:cNvPr id="704" name="Google Shape;704;p63"/>
            <p:cNvSpPr txBox="1"/>
            <p:nvPr/>
          </p:nvSpPr>
          <p:spPr>
            <a:xfrm>
              <a:off x="6718302" y="1015989"/>
              <a:ext cx="1161300" cy="58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0000"/>
                  </a:solidFill>
                  <a:latin typeface="Calibri"/>
                  <a:ea typeface="Calibri"/>
                  <a:cs typeface="Calibri"/>
                  <a:sym typeface="Calibri"/>
                </a:rPr>
                <a:t>stack</a:t>
              </a:r>
              <a:endParaRPr/>
            </a:p>
          </p:txBody>
        </p:sp>
        <p:cxnSp>
          <p:nvCxnSpPr>
            <p:cNvPr id="705" name="Google Shape;705;p63"/>
            <p:cNvCxnSpPr/>
            <p:nvPr/>
          </p:nvCxnSpPr>
          <p:spPr>
            <a:xfrm rot="10800000">
              <a:off x="7213600" y="2997200"/>
              <a:ext cx="0" cy="381000"/>
            </a:xfrm>
            <a:prstGeom prst="straightConnector1">
              <a:avLst/>
            </a:prstGeom>
            <a:noFill/>
            <a:ln cap="flat" cmpd="sng" w="31750">
              <a:solidFill>
                <a:srgbClr val="000000"/>
              </a:solidFill>
              <a:prstDash val="solid"/>
              <a:round/>
              <a:headEnd len="sm" w="sm" type="none"/>
              <a:tailEnd len="med" w="med" type="triangle"/>
            </a:ln>
          </p:spPr>
        </p:cxnSp>
        <p:cxnSp>
          <p:nvCxnSpPr>
            <p:cNvPr id="706" name="Google Shape;706;p63"/>
            <p:cNvCxnSpPr/>
            <p:nvPr/>
          </p:nvCxnSpPr>
          <p:spPr>
            <a:xfrm>
              <a:off x="7213600" y="1549400"/>
              <a:ext cx="0" cy="381000"/>
            </a:xfrm>
            <a:prstGeom prst="straightConnector1">
              <a:avLst/>
            </a:prstGeom>
            <a:noFill/>
            <a:ln cap="flat" cmpd="sng" w="31750">
              <a:solidFill>
                <a:srgbClr val="000000"/>
              </a:solidFill>
              <a:prstDash val="solid"/>
              <a:round/>
              <a:headEnd len="sm" w="sm" type="none"/>
              <a:tailEnd len="med" w="med" type="triangle"/>
            </a:ln>
          </p:spPr>
        </p:cxnSp>
        <p:sp>
          <p:nvSpPr>
            <p:cNvPr id="707" name="Google Shape;707;p63"/>
            <p:cNvSpPr txBox="1"/>
            <p:nvPr/>
          </p:nvSpPr>
          <p:spPr>
            <a:xfrm>
              <a:off x="4480561" y="914400"/>
              <a:ext cx="1463100" cy="369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1800">
                  <a:solidFill>
                    <a:srgbClr val="000000"/>
                  </a:solidFill>
                  <a:latin typeface="Calibri"/>
                  <a:ea typeface="Calibri"/>
                  <a:cs typeface="Calibri"/>
                  <a:sym typeface="Calibri"/>
                </a:rPr>
                <a:t>~ FFFF FFFF</a:t>
              </a:r>
              <a:r>
                <a:rPr b="1" baseline="-25000" i="1" lang="en-US" sz="1800">
                  <a:solidFill>
                    <a:srgbClr val="000000"/>
                  </a:solidFill>
                  <a:latin typeface="Calibri"/>
                  <a:ea typeface="Calibri"/>
                  <a:cs typeface="Calibri"/>
                  <a:sym typeface="Calibri"/>
                </a:rPr>
                <a:t>hex</a:t>
              </a:r>
              <a:endParaRPr b="1" i="1" sz="1800">
                <a:solidFill>
                  <a:srgbClr val="000000"/>
                </a:solidFill>
                <a:latin typeface="Calibri"/>
                <a:ea typeface="Calibri"/>
                <a:cs typeface="Calibri"/>
                <a:sym typeface="Calibri"/>
              </a:endParaRPr>
            </a:p>
          </p:txBody>
        </p:sp>
        <p:sp>
          <p:nvSpPr>
            <p:cNvPr id="708" name="Google Shape;708;p63"/>
            <p:cNvSpPr txBox="1"/>
            <p:nvPr/>
          </p:nvSpPr>
          <p:spPr>
            <a:xfrm>
              <a:off x="5212080" y="5303520"/>
              <a:ext cx="731400" cy="369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1800">
                  <a:solidFill>
                    <a:srgbClr val="000000"/>
                  </a:solidFill>
                  <a:latin typeface="Calibri"/>
                  <a:ea typeface="Calibri"/>
                  <a:cs typeface="Calibri"/>
                  <a:sym typeface="Calibri"/>
                </a:rPr>
                <a:t>~ 0</a:t>
              </a:r>
              <a:r>
                <a:rPr b="1" baseline="-25000" i="1" lang="en-US" sz="1800">
                  <a:solidFill>
                    <a:srgbClr val="000000"/>
                  </a:solidFill>
                  <a:latin typeface="Calibri"/>
                  <a:ea typeface="Calibri"/>
                  <a:cs typeface="Calibri"/>
                  <a:sym typeface="Calibri"/>
                </a:rPr>
                <a:t>hex</a:t>
              </a:r>
              <a:endParaRPr b="1" i="1" sz="1800">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Program Counter</a:t>
            </a:r>
            <a:endParaRPr b="0" i="0" sz="4400" u="none" cap="none" strike="noStrike">
              <a:solidFill>
                <a:schemeClr val="accent1"/>
              </a:solidFill>
              <a:latin typeface="Calibri"/>
              <a:ea typeface="Calibri"/>
              <a:cs typeface="Calibri"/>
              <a:sym typeface="Calibri"/>
            </a:endParaRPr>
          </a:p>
        </p:txBody>
      </p:sp>
      <p:sp>
        <p:nvSpPr>
          <p:cNvPr id="718" name="Google Shape;718;p64"/>
          <p:cNvSpPr txBox="1"/>
          <p:nvPr>
            <p:ph idx="1" type="body"/>
          </p:nvPr>
        </p:nvSpPr>
        <p:spPr>
          <a:xfrm>
            <a:off x="457200" y="1600200"/>
            <a:ext cx="8229600" cy="48549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The </a:t>
            </a:r>
            <a:r>
              <a:rPr b="0" i="0" lang="en-US" sz="3200" u="none" cap="none" strike="noStrike">
                <a:solidFill>
                  <a:srgbClr val="FF0000"/>
                </a:solidFill>
                <a:latin typeface="Calibri"/>
                <a:ea typeface="Calibri"/>
                <a:cs typeface="Calibri"/>
                <a:sym typeface="Calibri"/>
              </a:rPr>
              <a:t>program counter</a:t>
            </a:r>
            <a:r>
              <a:rPr b="0" i="0" lang="en-US" sz="3200" u="none" cap="none" strike="noStrike">
                <a:solidFill>
                  <a:schemeClr val="dk1"/>
                </a:solidFill>
                <a:latin typeface="Calibri"/>
                <a:ea typeface="Calibri"/>
                <a:cs typeface="Calibri"/>
                <a:sym typeface="Calibri"/>
              </a:rPr>
              <a:t> (PC) is a special register that holds the address of the current instruction being executed</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inaccessible to the programmer (</a:t>
            </a:r>
            <a:r>
              <a:rPr lang="en-US"/>
              <a:t>not one of the 32 local variables)</a:t>
            </a:r>
            <a:r>
              <a:rPr b="0" i="0" lang="en-US" sz="2800" u="none" cap="none" strike="noStrike">
                <a:solidFill>
                  <a:schemeClr val="dk1"/>
                </a:solidFill>
                <a:latin typeface="Calibri"/>
                <a:ea typeface="Calibri"/>
                <a:cs typeface="Calibri"/>
                <a:sym typeface="Calibri"/>
              </a:rPr>
              <a:t>, but accessible to </a:t>
            </a:r>
            <a:r>
              <a:rPr b="0" i="0" lang="en-US" sz="2600" u="none" cap="none" strike="noStrike">
                <a:solidFill>
                  <a:schemeClr val="dk1"/>
                </a:solidFill>
                <a:latin typeface="Courier New"/>
                <a:ea typeface="Courier New"/>
                <a:cs typeface="Courier New"/>
                <a:sym typeface="Courier New"/>
              </a:rPr>
              <a:t>jal</a:t>
            </a:r>
            <a:endParaRPr b="0" i="0" sz="2600" u="none" cap="none" strike="noStrike">
              <a:solidFill>
                <a:schemeClr val="dk1"/>
              </a:solidFill>
              <a:latin typeface="Courier New"/>
              <a:ea typeface="Courier New"/>
              <a:cs typeface="Courier New"/>
              <a:sym typeface="Courier New"/>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All branches and jumps (</a:t>
            </a:r>
            <a:r>
              <a:rPr b="0" i="0" lang="en-US" sz="3000" u="none" cap="none" strike="noStrike">
                <a:solidFill>
                  <a:schemeClr val="dk1"/>
                </a:solidFill>
                <a:latin typeface="Courier New"/>
                <a:ea typeface="Courier New"/>
                <a:cs typeface="Courier New"/>
                <a:sym typeface="Courier New"/>
              </a:rPr>
              <a:t>beq</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bne</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j</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jal</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jr</a:t>
            </a:r>
            <a:r>
              <a:rPr b="0" i="0" lang="en-US" sz="3200" u="none" cap="none" strike="noStrike">
                <a:solidFill>
                  <a:schemeClr val="dk1"/>
                </a:solidFill>
                <a:latin typeface="Calibri"/>
                <a:ea typeface="Calibri"/>
                <a:cs typeface="Calibri"/>
                <a:sym typeface="Calibri"/>
              </a:rPr>
              <a:t>) work by storing an address into </a:t>
            </a:r>
            <a:r>
              <a:rPr b="0" i="0" lang="en-US" sz="3000" u="none" cap="none" strike="noStrike">
                <a:solidFill>
                  <a:schemeClr val="dk1"/>
                </a:solidFill>
                <a:latin typeface="Courier New"/>
                <a:ea typeface="Courier New"/>
                <a:cs typeface="Courier New"/>
                <a:sym typeface="Courier New"/>
              </a:rPr>
              <a:t>PC</a:t>
            </a:r>
            <a:endParaRPr b="0" i="0" sz="3000" u="none" cap="none" strike="noStrike">
              <a:solidFill>
                <a:schemeClr val="dk1"/>
              </a:solidFill>
              <a:latin typeface="Courier New"/>
              <a:ea typeface="Courier New"/>
              <a:cs typeface="Courier New"/>
              <a:sym typeface="Courier New"/>
            </a:endParaRPr>
          </a:p>
        </p:txBody>
      </p:sp>
      <p:sp>
        <p:nvSpPr>
          <p:cNvPr id="719" name="Google Shape;719;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20" name="Google Shape;720;p6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721" name="Google Shape;721;p6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65"/>
          <p:cNvSpPr txBox="1"/>
          <p:nvPr>
            <p:ph type="title"/>
          </p:nvPr>
        </p:nvSpPr>
        <p:spPr>
          <a:xfrm>
            <a:off x="457200" y="1984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Linking</a:t>
            </a:r>
            <a:endParaRPr b="0" i="0" sz="4400" u="none" cap="none" strike="noStrike">
              <a:solidFill>
                <a:schemeClr val="accent1"/>
              </a:solidFill>
              <a:latin typeface="Calibri"/>
              <a:ea typeface="Calibri"/>
              <a:cs typeface="Calibri"/>
              <a:sym typeface="Calibri"/>
            </a:endParaRPr>
          </a:p>
        </p:txBody>
      </p:sp>
      <p:sp>
        <p:nvSpPr>
          <p:cNvPr id="727" name="Google Shape;727;p65"/>
          <p:cNvSpPr txBox="1"/>
          <p:nvPr>
            <p:ph idx="1" type="body"/>
          </p:nvPr>
        </p:nvSpPr>
        <p:spPr>
          <a:xfrm>
            <a:off x="457200" y="1341450"/>
            <a:ext cx="8384400" cy="2784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000" u="none" cap="none" strike="noStrike">
                <a:solidFill>
                  <a:schemeClr val="dk1"/>
                </a:solidFill>
                <a:latin typeface="Courier New"/>
                <a:ea typeface="Courier New"/>
                <a:cs typeface="Courier New"/>
                <a:sym typeface="Courier New"/>
              </a:rPr>
              <a:t>jal</a:t>
            </a:r>
            <a:r>
              <a:rPr b="0" i="0" lang="en-US" sz="3200" u="none" cap="none" strike="noStrike">
                <a:solidFill>
                  <a:schemeClr val="dk1"/>
                </a:solidFill>
                <a:latin typeface="Calibri"/>
                <a:ea typeface="Calibri"/>
                <a:cs typeface="Calibri"/>
                <a:sym typeface="Calibri"/>
              </a:rPr>
              <a:t> puts the </a:t>
            </a:r>
            <a:r>
              <a:rPr b="0" i="1" lang="en-US" sz="3200" u="none" cap="none" strike="noStrike">
                <a:solidFill>
                  <a:schemeClr val="dk1"/>
                </a:solidFill>
                <a:latin typeface="Calibri"/>
                <a:ea typeface="Calibri"/>
                <a:cs typeface="Calibri"/>
                <a:sym typeface="Calibri"/>
              </a:rPr>
              <a:t>address</a:t>
            </a:r>
            <a:r>
              <a:rPr b="0" i="0" lang="en-US" sz="3200" u="none" cap="none" strike="noStrike">
                <a:solidFill>
                  <a:schemeClr val="dk1"/>
                </a:solidFill>
                <a:latin typeface="Calibri"/>
                <a:ea typeface="Calibri"/>
                <a:cs typeface="Calibri"/>
                <a:sym typeface="Calibri"/>
              </a:rPr>
              <a:t> of an instruction in </a:t>
            </a:r>
            <a:r>
              <a:rPr b="0" i="0" lang="en-US" sz="3000" u="none" cap="none" strike="noStrike">
                <a:solidFill>
                  <a:schemeClr val="dk1"/>
                </a:solidFill>
                <a:latin typeface="Courier New"/>
                <a:ea typeface="Courier New"/>
                <a:cs typeface="Courier New"/>
                <a:sym typeface="Courier New"/>
              </a:rPr>
              <a:t>$ra</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a:t>
            </a:r>
            <a:r>
              <a:rPr lang="en-US"/>
              <a:t>:</a:t>
            </a:r>
            <a:r>
              <a:rPr b="0" i="0" lang="en-US" sz="3200" u="none" cap="none" strike="noStrike">
                <a:solidFill>
                  <a:schemeClr val="dk1"/>
                </a:solidFill>
                <a:latin typeface="Calibri"/>
                <a:ea typeface="Calibri"/>
                <a:cs typeface="Calibri"/>
                <a:sym typeface="Calibri"/>
              </a:rPr>
              <a:t> instructions are 4 bytes long </a:t>
            </a:r>
            <a:endParaRPr/>
          </a:p>
          <a:p>
            <a:pPr indent="-311150" lvl="1" marL="742950" marR="0" rtl="0" algn="l">
              <a:spcBef>
                <a:spcPts val="0"/>
              </a:spcBef>
              <a:spcAft>
                <a:spcPts val="0"/>
              </a:spcAft>
              <a:buClr>
                <a:schemeClr val="dk1"/>
              </a:buClr>
              <a:buSzPts val="3200"/>
              <a:buFont typeface="Arial"/>
              <a:buChar char="–"/>
            </a:pPr>
            <a:r>
              <a:rPr b="1" i="0" lang="en-US" sz="2800" u="none" cap="none" strike="noStrike">
                <a:solidFill>
                  <a:schemeClr val="dk1"/>
                </a:solidFill>
                <a:latin typeface="Calibri"/>
                <a:ea typeface="Calibri"/>
                <a:cs typeface="Calibri"/>
                <a:sym typeface="Calibri"/>
              </a:rPr>
              <a:t>Recall:</a:t>
            </a:r>
            <a:r>
              <a:rPr b="0" i="0" lang="en-US" sz="2800" u="none" cap="none" strike="noStrike">
                <a:solidFill>
                  <a:schemeClr val="dk1"/>
                </a:solidFill>
                <a:latin typeface="Calibri"/>
                <a:ea typeface="Calibri"/>
                <a:cs typeface="Calibri"/>
                <a:sym typeface="Calibri"/>
              </a:rPr>
              <a:t>  Memory is byte-addressed</a:t>
            </a:r>
            <a:endParaRPr/>
          </a:p>
          <a:p>
            <a:pPr indent="0" lvl="0" marL="0" marR="0" rtl="0" algn="l">
              <a:spcBef>
                <a:spcPts val="0"/>
              </a:spcBef>
              <a:spcAft>
                <a:spcPts val="0"/>
              </a:spcAft>
              <a:buNone/>
            </a:pPr>
            <a:r>
              <a:rPr lang="en-US"/>
              <a:t>	0x0040061C	</a:t>
            </a:r>
            <a:r>
              <a:rPr lang="en-US">
                <a:latin typeface="Courier New"/>
                <a:ea typeface="Courier New"/>
                <a:cs typeface="Courier New"/>
                <a:sym typeface="Courier New"/>
              </a:rPr>
              <a:t>jal newMoney</a:t>
            </a:r>
            <a:endParaRPr>
              <a:latin typeface="Courier New"/>
              <a:ea typeface="Courier New"/>
              <a:cs typeface="Courier New"/>
              <a:sym typeface="Courier New"/>
            </a:endParaRPr>
          </a:p>
          <a:p>
            <a:pPr indent="0" lvl="0" marL="0" marR="0" rtl="0" algn="l">
              <a:spcBef>
                <a:spcPts val="0"/>
              </a:spcBef>
              <a:spcAft>
                <a:spcPts val="0"/>
              </a:spcAft>
              <a:buNone/>
            </a:pPr>
            <a:r>
              <a:rPr lang="en-US">
                <a:latin typeface="Courier New"/>
                <a:ea typeface="Courier New"/>
                <a:cs typeface="Courier New"/>
                <a:sym typeface="Courier New"/>
              </a:rPr>
              <a:t>	</a:t>
            </a:r>
            <a:r>
              <a:rPr lang="en-US"/>
              <a:t>0x00400620			(add 4)</a:t>
            </a:r>
            <a:endParaRPr/>
          </a:p>
        </p:txBody>
      </p:sp>
      <p:sp>
        <p:nvSpPr>
          <p:cNvPr id="728" name="Google Shape;728;p6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729" name="Google Shape;729;p65"/>
          <p:cNvGrpSpPr/>
          <p:nvPr/>
        </p:nvGrpSpPr>
        <p:grpSpPr>
          <a:xfrm>
            <a:off x="432921" y="4222750"/>
            <a:ext cx="8125804" cy="512225"/>
            <a:chOff x="432921" y="6203950"/>
            <a:chExt cx="8125804" cy="512225"/>
          </a:xfrm>
        </p:grpSpPr>
        <p:pic>
          <p:nvPicPr>
            <p:cNvPr id="730" name="Google Shape;730;p65"/>
            <p:cNvPicPr preferRelativeResize="0"/>
            <p:nvPr/>
          </p:nvPicPr>
          <p:blipFill>
            <a:blip r:embed="rId3">
              <a:alphaModFix/>
            </a:blip>
            <a:stretch>
              <a:fillRect/>
            </a:stretch>
          </p:blipFill>
          <p:spPr>
            <a:xfrm>
              <a:off x="432921" y="6203950"/>
              <a:ext cx="8125750" cy="512225"/>
            </a:xfrm>
            <a:prstGeom prst="rect">
              <a:avLst/>
            </a:prstGeom>
            <a:noFill/>
            <a:ln>
              <a:noFill/>
            </a:ln>
          </p:spPr>
        </p:pic>
        <p:sp>
          <p:nvSpPr>
            <p:cNvPr id="731" name="Google Shape;731;p65"/>
            <p:cNvSpPr/>
            <p:nvPr/>
          </p:nvSpPr>
          <p:spPr>
            <a:xfrm>
              <a:off x="432925" y="6203950"/>
              <a:ext cx="8125800" cy="512100"/>
            </a:xfrm>
            <a:prstGeom prst="rect">
              <a:avLst/>
            </a:prstGeom>
            <a:solidFill>
              <a:srgbClr val="00FF00">
                <a:alpha val="3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65"/>
          <p:cNvGrpSpPr/>
          <p:nvPr/>
        </p:nvGrpSpPr>
        <p:grpSpPr>
          <a:xfrm>
            <a:off x="5557550" y="3367900"/>
            <a:ext cx="3738900" cy="1306850"/>
            <a:chOff x="5557550" y="5349100"/>
            <a:chExt cx="3738900" cy="1306850"/>
          </a:xfrm>
        </p:grpSpPr>
        <p:sp>
          <p:nvSpPr>
            <p:cNvPr id="733" name="Google Shape;733;p65"/>
            <p:cNvSpPr/>
            <p:nvPr/>
          </p:nvSpPr>
          <p:spPr>
            <a:xfrm>
              <a:off x="5557550" y="6143850"/>
              <a:ext cx="804900" cy="512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 name="Google Shape;734;p65"/>
            <p:cNvCxnSpPr>
              <a:stCxn id="733" idx="7"/>
            </p:cNvCxnSpPr>
            <p:nvPr/>
          </p:nvCxnSpPr>
          <p:spPr>
            <a:xfrm flipH="1" rot="10800000">
              <a:off x="6244575" y="5962645"/>
              <a:ext cx="363900" cy="256200"/>
            </a:xfrm>
            <a:prstGeom prst="straightConnector1">
              <a:avLst/>
            </a:prstGeom>
            <a:noFill/>
            <a:ln cap="flat" cmpd="sng" w="28575">
              <a:solidFill>
                <a:srgbClr val="FF0000"/>
              </a:solidFill>
              <a:prstDash val="solid"/>
              <a:round/>
              <a:headEnd len="med" w="med" type="none"/>
              <a:tailEnd len="med" w="med" type="none"/>
            </a:ln>
          </p:spPr>
        </p:cxnSp>
        <p:sp>
          <p:nvSpPr>
            <p:cNvPr id="735" name="Google Shape;735;p65"/>
            <p:cNvSpPr txBox="1"/>
            <p:nvPr/>
          </p:nvSpPr>
          <p:spPr>
            <a:xfrm>
              <a:off x="6514850" y="5349100"/>
              <a:ext cx="2781600" cy="7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latin typeface="Calibri"/>
                  <a:ea typeface="Calibri"/>
                  <a:cs typeface="Calibri"/>
                  <a:sym typeface="Calibri"/>
                </a:rPr>
                <a:t>Due to pipelining…</a:t>
              </a:r>
              <a:endParaRPr sz="2400">
                <a:solidFill>
                  <a:srgbClr val="FF0000"/>
                </a:solidFill>
                <a:latin typeface="Calibri"/>
                <a:ea typeface="Calibri"/>
                <a:cs typeface="Calibri"/>
                <a:sym typeface="Calibri"/>
              </a:endParaRPr>
            </a:p>
            <a:p>
              <a:pPr indent="0" lvl="0" marL="0" rtl="0" algn="l">
                <a:spcBef>
                  <a:spcPts val="0"/>
                </a:spcBef>
                <a:spcAft>
                  <a:spcPts val="0"/>
                </a:spcAft>
                <a:buNone/>
              </a:pPr>
              <a:r>
                <a:rPr lang="en-US" sz="2400">
                  <a:solidFill>
                    <a:srgbClr val="FF0000"/>
                  </a:solidFill>
                  <a:latin typeface="Calibri"/>
                  <a:ea typeface="Calibri"/>
                  <a:cs typeface="Calibri"/>
                  <a:sym typeface="Calibri"/>
                </a:rPr>
                <a:t>For now: PC+4</a:t>
              </a:r>
              <a:endParaRPr sz="2400">
                <a:solidFill>
                  <a:srgbClr val="FF0000"/>
                </a:solidFill>
                <a:latin typeface="Calibri"/>
                <a:ea typeface="Calibri"/>
                <a:cs typeface="Calibri"/>
                <a:sym typeface="Calibri"/>
              </a:endParaRPr>
            </a:p>
          </p:txBody>
        </p:sp>
      </p:grpSp>
      <p:sp>
        <p:nvSpPr>
          <p:cNvPr id="736" name="Google Shape;736;p65"/>
          <p:cNvSpPr txBox="1"/>
          <p:nvPr/>
        </p:nvSpPr>
        <p:spPr>
          <a:xfrm>
            <a:off x="618425" y="5031100"/>
            <a:ext cx="7651500" cy="761700"/>
          </a:xfrm>
          <a:prstGeom prst="rect">
            <a:avLst/>
          </a:prstGeom>
          <a:noFill/>
          <a:ln>
            <a:noFill/>
          </a:ln>
        </p:spPr>
        <p:txBody>
          <a:bodyPr anchorCtr="0" anchor="t" bIns="91425" lIns="91425" spcFirstLastPara="1" rIns="91425" wrap="square" tIns="91425">
            <a:noAutofit/>
          </a:bodyPr>
          <a:lstStyle/>
          <a:p>
            <a:pPr indent="-285750" lvl="1" marL="742950" rtl="0" algn="l">
              <a:spcBef>
                <a:spcPts val="560"/>
              </a:spcBef>
              <a:spcAft>
                <a:spcPts val="0"/>
              </a:spcAft>
              <a:buClr>
                <a:schemeClr val="dk1"/>
              </a:buClr>
              <a:buSzPts val="2800"/>
              <a:buChar char="–"/>
            </a:pPr>
            <a:r>
              <a:rPr lang="en-US" sz="2800">
                <a:solidFill>
                  <a:schemeClr val="dk1"/>
                </a:solidFill>
                <a:latin typeface="Calibri"/>
                <a:ea typeface="Calibri"/>
                <a:cs typeface="Calibri"/>
                <a:sym typeface="Calibri"/>
              </a:rPr>
              <a:t>What would happen if we stored </a:t>
            </a:r>
            <a:r>
              <a:rPr lang="en-US" sz="2600">
                <a:solidFill>
                  <a:schemeClr val="dk1"/>
                </a:solidFill>
                <a:latin typeface="Courier New"/>
                <a:ea typeface="Courier New"/>
                <a:cs typeface="Courier New"/>
                <a:sym typeface="Courier New"/>
              </a:rPr>
              <a:t>PC</a:t>
            </a:r>
            <a:r>
              <a:rPr lang="en-US" sz="2800">
                <a:solidFill>
                  <a:schemeClr val="dk1"/>
                </a:solidFill>
                <a:latin typeface="Calibri"/>
                <a:ea typeface="Calibri"/>
                <a:cs typeface="Calibri"/>
                <a:sym typeface="Calibri"/>
              </a:rPr>
              <a:t> instead?</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737" name="Google Shape;737;p6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738" name="Google Shape;738;p6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Meet the $taff</a:t>
            </a:r>
            <a:endParaRPr b="0" i="0" sz="4400" u="none" cap="none" strike="noStrike">
              <a:solidFill>
                <a:schemeClr val="accent1"/>
              </a:solidFill>
              <a:latin typeface="Calibri"/>
              <a:ea typeface="Calibri"/>
              <a:cs typeface="Calibri"/>
              <a:sym typeface="Calibri"/>
            </a:endParaRPr>
          </a:p>
        </p:txBody>
      </p:sp>
      <p:sp>
        <p:nvSpPr>
          <p:cNvPr id="744" name="Google Shape;744;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aphicFrame>
        <p:nvGraphicFramePr>
          <p:cNvPr id="745" name="Google Shape;745;p66"/>
          <p:cNvGraphicFramePr/>
          <p:nvPr/>
        </p:nvGraphicFramePr>
        <p:xfrm>
          <a:off x="457200" y="2286000"/>
          <a:ext cx="3000000" cy="3000000"/>
        </p:xfrm>
        <a:graphic>
          <a:graphicData uri="http://schemas.openxmlformats.org/drawingml/2006/table">
            <a:tbl>
              <a:tblPr bandRow="1" firstRow="1">
                <a:noFill/>
                <a:tableStyleId>{DB6A1BC1-8316-4A35-9B71-116F4568CD6F}</a:tableStyleId>
              </a:tblPr>
              <a:tblGrid>
                <a:gridCol w="2743200"/>
                <a:gridCol w="2743200"/>
                <a:gridCol w="2743200"/>
              </a:tblGrid>
              <a:tr h="807725">
                <a:tc>
                  <a:txBody>
                    <a:bodyPr/>
                    <a:lstStyle/>
                    <a:p>
                      <a:pPr indent="0" lvl="0" marL="0" marR="0" rtl="0" algn="l">
                        <a:spcBef>
                          <a:spcPts val="0"/>
                        </a:spcBef>
                        <a:spcAft>
                          <a:spcPts val="0"/>
                        </a:spcAft>
                        <a:buNone/>
                      </a:pPr>
                      <a:r>
                        <a:t/>
                      </a:r>
                      <a:endParaRPr b="1" sz="3200">
                        <a:solidFill>
                          <a:schemeClr val="dk1"/>
                        </a:solidFill>
                      </a:endParaRPr>
                    </a:p>
                  </a:txBody>
                  <a:tcPr marT="45725" marB="45725" marR="91450" marL="91450" anchor="ctr"/>
                </a:tc>
                <a:tc>
                  <a:txBody>
                    <a:bodyPr/>
                    <a:lstStyle/>
                    <a:p>
                      <a:pPr indent="0" lvl="0" marL="0" marR="0" rtl="0" algn="l">
                        <a:spcBef>
                          <a:spcPts val="0"/>
                        </a:spcBef>
                        <a:spcAft>
                          <a:spcPts val="0"/>
                        </a:spcAft>
                        <a:buNone/>
                      </a:pPr>
                      <a:r>
                        <a:rPr lang="en-US" sz="3200"/>
                        <a:t>Derek</a:t>
                      </a:r>
                      <a:endParaRPr b="1" sz="3200">
                        <a:solidFill>
                          <a:schemeClr val="lt1"/>
                        </a:solidFill>
                      </a:endParaRPr>
                    </a:p>
                  </a:txBody>
                  <a:tcPr marT="45725" marB="45725" marR="91450" marL="91450" anchor="ctr"/>
                </a:tc>
                <a:tc>
                  <a:txBody>
                    <a:bodyPr/>
                    <a:lstStyle/>
                    <a:p>
                      <a:pPr indent="0" lvl="0" marL="0" marR="0" rtl="0" algn="l">
                        <a:spcBef>
                          <a:spcPts val="0"/>
                        </a:spcBef>
                        <a:spcAft>
                          <a:spcPts val="0"/>
                        </a:spcAft>
                        <a:buNone/>
                      </a:pPr>
                      <a:r>
                        <a:rPr lang="en-US" sz="3200"/>
                        <a:t>Zubair</a:t>
                      </a:r>
                      <a:endParaRPr b="1" sz="3200">
                        <a:solidFill>
                          <a:schemeClr val="lt1"/>
                        </a:solidFill>
                      </a:endParaRPr>
                    </a:p>
                  </a:txBody>
                  <a:tcPr marT="45725" marB="45725" marR="91450" marL="91450" anchor="ctr"/>
                </a:tc>
              </a:tr>
              <a:tr h="807725">
                <a:tc>
                  <a:txBody>
                    <a:bodyPr/>
                    <a:lstStyle/>
                    <a:p>
                      <a:pPr indent="0" lvl="0" marL="0" marR="0" rtl="0" algn="l">
                        <a:spcBef>
                          <a:spcPts val="0"/>
                        </a:spcBef>
                        <a:spcAft>
                          <a:spcPts val="0"/>
                        </a:spcAft>
                        <a:buNone/>
                      </a:pPr>
                      <a:r>
                        <a:rPr b="1" lang="en-US" sz="2400"/>
                        <a:t>Favorite artist?</a:t>
                      </a:r>
                      <a:endParaRPr b="1" sz="2400"/>
                    </a:p>
                  </a:txBody>
                  <a:tcPr marT="45725" marB="45725" marR="91450" marL="91450" anchor="ctr"/>
                </a:tc>
                <a:tc>
                  <a:txBody>
                    <a:bodyPr/>
                    <a:lstStyle/>
                    <a:p>
                      <a:pPr indent="0" lvl="0" marL="0" marR="0" rtl="0" algn="l">
                        <a:spcBef>
                          <a:spcPts val="0"/>
                        </a:spcBef>
                        <a:spcAft>
                          <a:spcPts val="0"/>
                        </a:spcAft>
                        <a:buNone/>
                      </a:pPr>
                      <a:r>
                        <a:rPr lang="en-US" sz="2400"/>
                        <a:t>Ratatat</a:t>
                      </a:r>
                      <a:endParaRPr sz="2400"/>
                    </a:p>
                  </a:txBody>
                  <a:tcPr marT="45725" marB="45725" marR="91450" marL="91450" anchor="ctr"/>
                </a:tc>
                <a:tc>
                  <a:txBody>
                    <a:bodyPr/>
                    <a:lstStyle/>
                    <a:p>
                      <a:pPr indent="0" lvl="0" marL="0" marR="0" rtl="0" algn="l">
                        <a:spcBef>
                          <a:spcPts val="0"/>
                        </a:spcBef>
                        <a:spcAft>
                          <a:spcPts val="0"/>
                        </a:spcAft>
                        <a:buNone/>
                      </a:pPr>
                      <a:r>
                        <a:rPr lang="en-US" sz="2400"/>
                        <a:t>Drake</a:t>
                      </a:r>
                      <a:endParaRPr sz="2400"/>
                    </a:p>
                  </a:txBody>
                  <a:tcPr marT="45725" marB="45725" marR="91450" marL="91450" anchor="ctr"/>
                </a:tc>
              </a:tr>
              <a:tr h="807725">
                <a:tc>
                  <a:txBody>
                    <a:bodyPr/>
                    <a:lstStyle/>
                    <a:p>
                      <a:pPr indent="0" lvl="0" marL="0" marR="0" rtl="0" algn="l">
                        <a:spcBef>
                          <a:spcPts val="0"/>
                        </a:spcBef>
                        <a:spcAft>
                          <a:spcPts val="0"/>
                        </a:spcAft>
                        <a:buNone/>
                      </a:pPr>
                      <a:r>
                        <a:rPr b="1" lang="en-US" sz="2400"/>
                        <a:t>Bribe food?</a:t>
                      </a:r>
                      <a:endParaRPr b="1" sz="2400"/>
                    </a:p>
                  </a:txBody>
                  <a:tcPr marT="45725" marB="45725" marR="91450" marL="91450" anchor="ctr"/>
                </a:tc>
                <a:tc>
                  <a:txBody>
                    <a:bodyPr/>
                    <a:lstStyle/>
                    <a:p>
                      <a:pPr indent="0" lvl="0" marL="0" marR="0" rtl="0" algn="l">
                        <a:spcBef>
                          <a:spcPts val="0"/>
                        </a:spcBef>
                        <a:spcAft>
                          <a:spcPts val="0"/>
                        </a:spcAft>
                        <a:buNone/>
                      </a:pPr>
                      <a:r>
                        <a:rPr lang="en-US" sz="2400"/>
                        <a:t>Poke bowls</a:t>
                      </a:r>
                      <a:endParaRPr sz="2400"/>
                    </a:p>
                  </a:txBody>
                  <a:tcPr marT="45725" marB="45725" marR="91450" marL="91450" anchor="ctr"/>
                </a:tc>
                <a:tc>
                  <a:txBody>
                    <a:bodyPr/>
                    <a:lstStyle/>
                    <a:p>
                      <a:pPr indent="0" lvl="0" marL="0" marR="0" rtl="0" algn="l">
                        <a:spcBef>
                          <a:spcPts val="0"/>
                        </a:spcBef>
                        <a:spcAft>
                          <a:spcPts val="0"/>
                        </a:spcAft>
                        <a:buNone/>
                      </a:pPr>
                      <a:r>
                        <a:rPr lang="en-US" sz="2400"/>
                        <a:t>Reese’s cups and sugar cookies</a:t>
                      </a:r>
                      <a:endParaRPr sz="2400"/>
                    </a:p>
                  </a:txBody>
                  <a:tcPr marT="45725" marB="45725" marR="91450" marL="91450" anchor="ctr"/>
                </a:tc>
              </a:tr>
              <a:tr h="807725">
                <a:tc>
                  <a:txBody>
                    <a:bodyPr/>
                    <a:lstStyle/>
                    <a:p>
                      <a:pPr indent="0" lvl="0" marL="0" marR="0" rtl="0" algn="l">
                        <a:spcBef>
                          <a:spcPts val="0"/>
                        </a:spcBef>
                        <a:spcAft>
                          <a:spcPts val="0"/>
                        </a:spcAft>
                        <a:buNone/>
                      </a:pPr>
                      <a:r>
                        <a:rPr b="1" lang="en-US" sz="2400"/>
                        <a:t>Favorite game?</a:t>
                      </a:r>
                      <a:endParaRPr b="1" sz="2400"/>
                    </a:p>
                  </a:txBody>
                  <a:tcPr marT="45725" marB="45725" marR="91450" marL="91450" anchor="ctr"/>
                </a:tc>
                <a:tc>
                  <a:txBody>
                    <a:bodyPr/>
                    <a:lstStyle/>
                    <a:p>
                      <a:pPr indent="0" lvl="0" marL="0" marR="0" rtl="0" algn="l">
                        <a:spcBef>
                          <a:spcPts val="0"/>
                        </a:spcBef>
                        <a:spcAft>
                          <a:spcPts val="0"/>
                        </a:spcAft>
                        <a:buNone/>
                      </a:pPr>
                      <a:r>
                        <a:rPr lang="en-US" sz="2400"/>
                        <a:t>LoL &amp; Codenames</a:t>
                      </a:r>
                      <a:endParaRPr sz="2400"/>
                    </a:p>
                  </a:txBody>
                  <a:tcPr marT="45725" marB="45725" marR="91450" marL="91450" anchor="ctr"/>
                </a:tc>
                <a:tc>
                  <a:txBody>
                    <a:bodyPr/>
                    <a:lstStyle/>
                    <a:p>
                      <a:pPr indent="0" lvl="0" marL="0" marR="0" rtl="0" algn="l">
                        <a:spcBef>
                          <a:spcPts val="0"/>
                        </a:spcBef>
                        <a:spcAft>
                          <a:spcPts val="0"/>
                        </a:spcAft>
                        <a:buNone/>
                      </a:pPr>
                      <a:r>
                        <a:rPr lang="en-US" sz="2400"/>
                        <a:t>COD Black Ops 1</a:t>
                      </a:r>
                      <a:endParaRPr sz="2400"/>
                    </a:p>
                  </a:txBody>
                  <a:tcPr marT="45725" marB="45725" marR="91450" marL="91450" anchor="ctr"/>
                </a:tc>
              </a:tr>
              <a:tr h="807725">
                <a:tc>
                  <a:txBody>
                    <a:bodyPr/>
                    <a:lstStyle/>
                    <a:p>
                      <a:pPr indent="0" lvl="0" marL="0" marR="0" rtl="0" algn="l">
                        <a:spcBef>
                          <a:spcPts val="0"/>
                        </a:spcBef>
                        <a:spcAft>
                          <a:spcPts val="0"/>
                        </a:spcAft>
                        <a:buNone/>
                      </a:pPr>
                      <a:r>
                        <a:rPr b="1" lang="en-US" sz="2400"/>
                        <a:t>Coolest place you've been to?</a:t>
                      </a:r>
                      <a:endParaRPr b="1" sz="2400"/>
                    </a:p>
                  </a:txBody>
                  <a:tcPr marT="45725" marB="45725" marR="91450" marL="91450" anchor="ctr"/>
                </a:tc>
                <a:tc>
                  <a:txBody>
                    <a:bodyPr/>
                    <a:lstStyle/>
                    <a:p>
                      <a:pPr indent="0" lvl="0" marL="0" marR="0" rtl="0" algn="l">
                        <a:spcBef>
                          <a:spcPts val="0"/>
                        </a:spcBef>
                        <a:spcAft>
                          <a:spcPts val="0"/>
                        </a:spcAft>
                        <a:buNone/>
                      </a:pPr>
                      <a:r>
                        <a:rPr lang="en-US" sz="2400"/>
                        <a:t>Nepal</a:t>
                      </a:r>
                      <a:endParaRPr sz="2400"/>
                    </a:p>
                  </a:txBody>
                  <a:tcPr marT="45725" marB="45725" marR="91450" marL="91450" anchor="ctr"/>
                </a:tc>
                <a:tc>
                  <a:txBody>
                    <a:bodyPr/>
                    <a:lstStyle/>
                    <a:p>
                      <a:pPr indent="0" lvl="0" marL="0" marR="0" rtl="0" algn="l">
                        <a:spcBef>
                          <a:spcPts val="0"/>
                        </a:spcBef>
                        <a:spcAft>
                          <a:spcPts val="0"/>
                        </a:spcAft>
                        <a:buNone/>
                      </a:pPr>
                      <a:r>
                        <a:rPr lang="en-US" sz="2400"/>
                        <a:t>Vegas</a:t>
                      </a:r>
                      <a:endParaRPr sz="2400"/>
                    </a:p>
                  </a:txBody>
                  <a:tcPr marT="45725" marB="45725" marR="91450" marL="91450" anchor="ctr"/>
                </a:tc>
              </a:tr>
            </a:tbl>
          </a:graphicData>
        </a:graphic>
      </p:graphicFrame>
      <p:pic>
        <p:nvPicPr>
          <p:cNvPr descr="zubair.jpg" id="746" name="Google Shape;746;p66"/>
          <p:cNvPicPr preferRelativeResize="0"/>
          <p:nvPr/>
        </p:nvPicPr>
        <p:blipFill rotWithShape="1">
          <a:blip r:embed="rId3">
            <a:alphaModFix/>
          </a:blip>
          <a:srcRect b="0" l="0" r="0" t="0"/>
          <a:stretch/>
        </p:blipFill>
        <p:spPr>
          <a:xfrm>
            <a:off x="7441449" y="1417636"/>
            <a:ext cx="1233300" cy="1644300"/>
          </a:xfrm>
          <a:prstGeom prst="rect">
            <a:avLst/>
          </a:prstGeom>
          <a:noFill/>
          <a:ln>
            <a:noFill/>
          </a:ln>
        </p:spPr>
      </p:pic>
      <p:pic>
        <p:nvPicPr>
          <p:cNvPr descr="derek.jpg" id="747" name="Google Shape;747;p66"/>
          <p:cNvPicPr preferRelativeResize="0"/>
          <p:nvPr/>
        </p:nvPicPr>
        <p:blipFill rotWithShape="1">
          <a:blip r:embed="rId4">
            <a:alphaModFix/>
          </a:blip>
          <a:srcRect b="0" l="0" r="0" t="0"/>
          <a:stretch/>
        </p:blipFill>
        <p:spPr>
          <a:xfrm>
            <a:off x="4710282" y="1417637"/>
            <a:ext cx="1233300" cy="1644300"/>
          </a:xfrm>
          <a:prstGeom prst="rect">
            <a:avLst/>
          </a:prstGeom>
          <a:noFill/>
          <a:ln>
            <a:noFill/>
          </a:ln>
        </p:spPr>
      </p:pic>
      <p:sp>
        <p:nvSpPr>
          <p:cNvPr id="748" name="Google Shape;748;p6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749" name="Google Shape;749;p6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Six Steps of Calling a Function</a:t>
            </a:r>
            <a:endParaRPr b="0" i="0" sz="4400" u="none" cap="none" strike="noStrike">
              <a:solidFill>
                <a:schemeClr val="accent1"/>
              </a:solidFill>
              <a:latin typeface="Calibri"/>
              <a:ea typeface="Calibri"/>
              <a:cs typeface="Calibri"/>
              <a:sym typeface="Calibri"/>
            </a:endParaRPr>
          </a:p>
        </p:txBody>
      </p:sp>
      <p:sp>
        <p:nvSpPr>
          <p:cNvPr id="755" name="Google Shape;755;p67"/>
          <p:cNvSpPr txBox="1"/>
          <p:nvPr>
            <p:ph idx="1" type="body"/>
          </p:nvPr>
        </p:nvSpPr>
        <p:spPr>
          <a:xfrm>
            <a:off x="457200" y="1600200"/>
            <a:ext cx="8229600" cy="4783667"/>
          </a:xfrm>
          <a:prstGeom prst="rect">
            <a:avLst/>
          </a:prstGeom>
          <a:noFill/>
          <a:ln>
            <a:noFill/>
          </a:ln>
        </p:spPr>
        <p:txBody>
          <a:bodyPr anchorCtr="0" anchor="t" bIns="45700" lIns="91425" spcFirstLastPara="1" rIns="91425" wrap="square" tIns="45700">
            <a:noAutofit/>
          </a:bodyPr>
          <a:lstStyle/>
          <a:p>
            <a:pPr indent="-514350" lvl="0" marL="514350" marR="0" rtl="0" algn="l">
              <a:lnSpc>
                <a:spcPct val="90000"/>
              </a:lnSpc>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Put </a:t>
            </a:r>
            <a:r>
              <a:rPr b="0" i="1" lang="en-US" sz="3200" u="none" cap="none" strike="noStrike">
                <a:solidFill>
                  <a:schemeClr val="dk1"/>
                </a:solidFill>
                <a:latin typeface="Calibri"/>
                <a:ea typeface="Calibri"/>
                <a:cs typeface="Calibri"/>
                <a:sym typeface="Calibri"/>
              </a:rPr>
              <a:t>arguments</a:t>
            </a:r>
            <a:r>
              <a:rPr b="0" i="0" lang="en-US" sz="3200" u="none" cap="none" strike="noStrike">
                <a:solidFill>
                  <a:schemeClr val="dk1"/>
                </a:solidFill>
                <a:latin typeface="Calibri"/>
                <a:ea typeface="Calibri"/>
                <a:cs typeface="Calibri"/>
                <a:sym typeface="Calibri"/>
              </a:rPr>
              <a:t> in a place where the function can access them</a:t>
            </a:r>
            <a:endParaRPr b="0" i="0" sz="3000" u="none" cap="none" strike="noStrike">
              <a:solidFill>
                <a:schemeClr val="dk1"/>
              </a:solidFill>
              <a:latin typeface="Courier New"/>
              <a:ea typeface="Courier New"/>
              <a:cs typeface="Courier New"/>
              <a:sym typeface="Courier New"/>
            </a:endParaRPr>
          </a:p>
          <a:p>
            <a:pPr indent="-514350" lvl="0" marL="514350" marR="0" rtl="0" algn="l">
              <a:lnSpc>
                <a:spcPct val="90000"/>
              </a:lnSpc>
              <a:spcBef>
                <a:spcPts val="64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Transfer control to the function</a:t>
            </a:r>
            <a:endParaRPr b="0" i="0" sz="3000" u="none" cap="none" strike="noStrike">
              <a:solidFill>
                <a:schemeClr val="dk1"/>
              </a:solidFill>
              <a:latin typeface="Courier New"/>
              <a:ea typeface="Courier New"/>
              <a:cs typeface="Courier New"/>
              <a:sym typeface="Courier New"/>
            </a:endParaRPr>
          </a:p>
          <a:p>
            <a:pPr indent="-514350" lvl="0" marL="514350" marR="0" rtl="0" algn="l">
              <a:lnSpc>
                <a:spcPct val="90000"/>
              </a:lnSpc>
              <a:spcBef>
                <a:spcPts val="64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The function will acquire any (local) storage resources it needs</a:t>
            </a:r>
            <a:endParaRPr/>
          </a:p>
          <a:p>
            <a:pPr indent="-514350" lvl="0" marL="514350" marR="0" rtl="0" algn="l">
              <a:lnSpc>
                <a:spcPct val="90000"/>
              </a:lnSpc>
              <a:spcBef>
                <a:spcPts val="64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The function performs its desired task</a:t>
            </a:r>
            <a:endParaRPr/>
          </a:p>
          <a:p>
            <a:pPr indent="-514350" lvl="0" marL="514350" marR="0" rtl="0" algn="l">
              <a:lnSpc>
                <a:spcPct val="90000"/>
              </a:lnSpc>
              <a:spcBef>
                <a:spcPts val="64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The function puts </a:t>
            </a:r>
            <a:r>
              <a:rPr b="0" i="1" lang="en-US" sz="3200" u="none" cap="none" strike="noStrike">
                <a:solidFill>
                  <a:schemeClr val="dk1"/>
                </a:solidFill>
                <a:latin typeface="Calibri"/>
                <a:ea typeface="Calibri"/>
                <a:cs typeface="Calibri"/>
                <a:sym typeface="Calibri"/>
              </a:rPr>
              <a:t>return value</a:t>
            </a:r>
            <a:r>
              <a:rPr b="0" i="0" lang="en-US" sz="3200" u="none" cap="none" strike="noStrike">
                <a:solidFill>
                  <a:schemeClr val="dk1"/>
                </a:solidFill>
                <a:latin typeface="Calibri"/>
                <a:ea typeface="Calibri"/>
                <a:cs typeface="Calibri"/>
                <a:sym typeface="Calibri"/>
              </a:rPr>
              <a:t> in an accessible place and “cleans up”</a:t>
            </a:r>
            <a:endParaRPr/>
          </a:p>
          <a:p>
            <a:pPr indent="-514350" lvl="0" marL="514350" marR="0" rtl="0" algn="l">
              <a:lnSpc>
                <a:spcPct val="90000"/>
              </a:lnSpc>
              <a:spcBef>
                <a:spcPts val="64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Control is returned to you</a:t>
            </a:r>
            <a:endParaRPr b="0" i="0" sz="3000" u="none" cap="none" strike="noStrike">
              <a:solidFill>
                <a:schemeClr val="dk1"/>
              </a:solidFill>
              <a:latin typeface="Courier New"/>
              <a:ea typeface="Courier New"/>
              <a:cs typeface="Courier New"/>
              <a:sym typeface="Courier New"/>
            </a:endParaRPr>
          </a:p>
        </p:txBody>
      </p:sp>
      <p:sp>
        <p:nvSpPr>
          <p:cNvPr id="756" name="Google Shape;756;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57" name="Google Shape;757;p67"/>
          <p:cNvSpPr txBox="1"/>
          <p:nvPr/>
        </p:nvSpPr>
        <p:spPr>
          <a:xfrm>
            <a:off x="6766560" y="2048256"/>
            <a:ext cx="1737360"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chemeClr val="accent1"/>
                </a:solidFill>
                <a:latin typeface="Courier New"/>
                <a:ea typeface="Courier New"/>
                <a:cs typeface="Courier New"/>
                <a:sym typeface="Courier New"/>
              </a:rPr>
              <a:t>$a0-$a3</a:t>
            </a:r>
            <a:endParaRPr sz="2800">
              <a:solidFill>
                <a:schemeClr val="accent1"/>
              </a:solidFill>
              <a:latin typeface="Courier New"/>
              <a:ea typeface="Courier New"/>
              <a:cs typeface="Courier New"/>
              <a:sym typeface="Courier New"/>
            </a:endParaRPr>
          </a:p>
        </p:txBody>
      </p:sp>
      <p:sp>
        <p:nvSpPr>
          <p:cNvPr id="758" name="Google Shape;758;p67"/>
          <p:cNvSpPr txBox="1"/>
          <p:nvPr/>
        </p:nvSpPr>
        <p:spPr>
          <a:xfrm>
            <a:off x="6766560" y="2553819"/>
            <a:ext cx="1737360"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chemeClr val="accent1"/>
                </a:solidFill>
                <a:latin typeface="Courier New"/>
                <a:ea typeface="Courier New"/>
                <a:cs typeface="Courier New"/>
                <a:sym typeface="Courier New"/>
              </a:rPr>
              <a:t>jal</a:t>
            </a:r>
            <a:endParaRPr sz="2800">
              <a:solidFill>
                <a:schemeClr val="accent1"/>
              </a:solidFill>
              <a:latin typeface="Courier New"/>
              <a:ea typeface="Courier New"/>
              <a:cs typeface="Courier New"/>
              <a:sym typeface="Courier New"/>
            </a:endParaRPr>
          </a:p>
        </p:txBody>
      </p:sp>
      <p:sp>
        <p:nvSpPr>
          <p:cNvPr id="759" name="Google Shape;759;p67"/>
          <p:cNvSpPr txBox="1"/>
          <p:nvPr/>
        </p:nvSpPr>
        <p:spPr>
          <a:xfrm>
            <a:off x="6762640" y="5081542"/>
            <a:ext cx="1737360"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chemeClr val="accent1"/>
                </a:solidFill>
                <a:latin typeface="Courier New"/>
                <a:ea typeface="Courier New"/>
                <a:cs typeface="Courier New"/>
                <a:sym typeface="Courier New"/>
              </a:rPr>
              <a:t>$v0-$v1</a:t>
            </a:r>
            <a:endParaRPr sz="2800">
              <a:solidFill>
                <a:schemeClr val="accent1"/>
              </a:solidFill>
              <a:latin typeface="Courier New"/>
              <a:ea typeface="Courier New"/>
              <a:cs typeface="Courier New"/>
              <a:sym typeface="Courier New"/>
            </a:endParaRPr>
          </a:p>
        </p:txBody>
      </p:sp>
      <p:sp>
        <p:nvSpPr>
          <p:cNvPr id="760" name="Google Shape;760;p67"/>
          <p:cNvSpPr txBox="1"/>
          <p:nvPr/>
        </p:nvSpPr>
        <p:spPr>
          <a:xfrm>
            <a:off x="6766560" y="5596128"/>
            <a:ext cx="1737360"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800">
                <a:solidFill>
                  <a:schemeClr val="accent1"/>
                </a:solidFill>
                <a:latin typeface="Courier New"/>
                <a:ea typeface="Courier New"/>
                <a:cs typeface="Courier New"/>
                <a:sym typeface="Courier New"/>
              </a:rPr>
              <a:t>jr</a:t>
            </a:r>
            <a:endParaRPr sz="2800">
              <a:solidFill>
                <a:schemeClr val="accent1"/>
              </a:solidFill>
              <a:latin typeface="Courier New"/>
              <a:ea typeface="Courier New"/>
              <a:cs typeface="Courier New"/>
              <a:sym typeface="Courier New"/>
            </a:endParaRPr>
          </a:p>
        </p:txBody>
      </p:sp>
      <p:sp>
        <p:nvSpPr>
          <p:cNvPr id="761" name="Google Shape;761;p67"/>
          <p:cNvSpPr/>
          <p:nvPr/>
        </p:nvSpPr>
        <p:spPr>
          <a:xfrm>
            <a:off x="1005839" y="3135086"/>
            <a:ext cx="7315200" cy="9144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67"/>
          <p:cNvSpPr/>
          <p:nvPr/>
        </p:nvSpPr>
        <p:spPr>
          <a:xfrm>
            <a:off x="4462272" y="5102352"/>
            <a:ext cx="1938528" cy="500743"/>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6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764" name="Google Shape;764;p6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232" name="Google Shape;232;p32"/>
          <p:cNvSpPr txBox="1"/>
          <p:nvPr>
            <p:ph idx="1" type="body"/>
          </p:nvPr>
        </p:nvSpPr>
        <p:spPr>
          <a:xfrm>
            <a:off x="457200" y="1219199"/>
            <a:ext cx="8229600" cy="49377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Clr>
                <a:srgbClr val="FF0000"/>
              </a:buClr>
              <a:buSzPts val="3200"/>
              <a:buFont typeface="Arial"/>
              <a:buChar char="•"/>
            </a:pPr>
            <a:r>
              <a:rPr lang="en-US">
                <a:solidFill>
                  <a:srgbClr val="FF0000"/>
                </a:solidFill>
              </a:rPr>
              <a:t>More Memory Instructions</a:t>
            </a:r>
            <a:endParaRPr>
              <a:solidFill>
                <a:srgbClr val="FF0000"/>
              </a:solidFill>
            </a:endParaRPr>
          </a:p>
          <a:p>
            <a:pPr indent="-342900" lvl="0" marL="342900" marR="0" rtl="0" algn="l">
              <a:spcBef>
                <a:spcPts val="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Inequalities</a:t>
            </a:r>
            <a:endParaRPr>
              <a:solidFill>
                <a:srgbClr val="000000"/>
              </a:solidFill>
            </a:endParaRPr>
          </a:p>
          <a:p>
            <a:pPr indent="-342900" lvl="0" marL="342900" rtl="0" algn="l">
              <a:spcBef>
                <a:spcPts val="640"/>
              </a:spcBef>
              <a:spcAft>
                <a:spcPts val="0"/>
              </a:spcAft>
              <a:buClr>
                <a:schemeClr val="dk1"/>
              </a:buClr>
              <a:buSzPts val="3200"/>
              <a:buFont typeface="Arial"/>
              <a:buChar char="•"/>
            </a:pPr>
            <a:r>
              <a:rPr lang="en-US"/>
              <a:t>Administrivia</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Pseudo-Instructions</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Implementing Functions in MIPS</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Function Calling Conventions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Remaining Registers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Memory Address Convention</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a:t>
            </a:r>
            <a:r>
              <a:rPr lang="en-US">
                <a:solidFill>
                  <a:srgbClr val="A5A5A5"/>
                </a:solidFill>
              </a:rPr>
              <a:t>Alternate </a:t>
            </a:r>
            <a:r>
              <a:rPr b="0" i="0" lang="en-US" sz="3200" u="none" cap="none" strike="noStrike">
                <a:solidFill>
                  <a:srgbClr val="A5A5A5"/>
                </a:solidFill>
                <a:latin typeface="Calibri"/>
                <a:ea typeface="Calibri"/>
                <a:cs typeface="Calibri"/>
                <a:sym typeface="Calibri"/>
              </a:rPr>
              <a:t>Register Convention Analogy</a:t>
            </a:r>
            <a:endParaRPr/>
          </a:p>
        </p:txBody>
      </p:sp>
      <p:sp>
        <p:nvSpPr>
          <p:cNvPr id="233" name="Google Shape;23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34" name="Google Shape;234;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
        <p:nvSpPr>
          <p:cNvPr id="235" name="Google Shape;235;p3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770" name="Google Shape;770;p68"/>
          <p:cNvSpPr txBox="1"/>
          <p:nvPr>
            <p:ph idx="1" type="body"/>
          </p:nvPr>
        </p:nvSpPr>
        <p:spPr>
          <a:xfrm>
            <a:off x="457200" y="1219199"/>
            <a:ext cx="8229600" cy="49377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Clr>
                <a:srgbClr val="A5A5A5"/>
              </a:buClr>
              <a:buSzPts val="3200"/>
              <a:buFont typeface="Arial"/>
              <a:buChar char="•"/>
            </a:pPr>
            <a:r>
              <a:rPr lang="en-US">
                <a:solidFill>
                  <a:srgbClr val="A5A5A5"/>
                </a:solidFill>
              </a:rPr>
              <a:t>More Memory Instructions</a:t>
            </a:r>
            <a:endParaRPr>
              <a:solidFill>
                <a:srgbClr val="A5A5A5"/>
              </a:solidFill>
            </a:endParaRPr>
          </a:p>
          <a:p>
            <a:pPr indent="-342900" lvl="0" marL="342900" marR="0" rtl="0" algn="l">
              <a:spcBef>
                <a:spcPts val="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Inequalities</a:t>
            </a:r>
            <a:endParaRPr>
              <a:solidFill>
                <a:srgbClr val="A5A5A5"/>
              </a:solidFill>
            </a:endParaRPr>
          </a:p>
          <a:p>
            <a:pPr indent="-342900" lvl="0" marL="342900" rtl="0" algn="l">
              <a:spcBef>
                <a:spcPts val="640"/>
              </a:spcBef>
              <a:spcAft>
                <a:spcPts val="0"/>
              </a:spcAft>
              <a:buClr>
                <a:srgbClr val="A5A5A5"/>
              </a:buClr>
              <a:buSzPts val="3200"/>
              <a:buFont typeface="Arial"/>
              <a:buChar char="•"/>
            </a:pPr>
            <a:r>
              <a:rPr lang="en-US">
                <a:solidFill>
                  <a:srgbClr val="A5A5A5"/>
                </a:solidFill>
              </a:rPr>
              <a:t>Administrivia</a:t>
            </a:r>
            <a:endParaRPr>
              <a:solidFill>
                <a:srgbClr val="A5A5A5"/>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Pseudo-Instructions</a:t>
            </a:r>
            <a:endParaRPr b="0" i="0" sz="3200" u="none" cap="none" strike="noStrike">
              <a:solidFill>
                <a:srgbClr val="A5A5A5"/>
              </a:solidFill>
              <a:latin typeface="Calibri"/>
              <a:ea typeface="Calibri"/>
              <a:cs typeface="Calibri"/>
              <a:sym typeface="Calibri"/>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Implementing Functions in MIPS</a:t>
            </a:r>
            <a:endParaRPr>
              <a:solidFill>
                <a:srgbClr val="A5A5A5"/>
              </a:solidFill>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Function Calling Conventions</a:t>
            </a:r>
            <a:endParaRPr>
              <a:solidFill>
                <a:srgbClr val="FF0000"/>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Remaining Registers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Memory Address Convention</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Alternate Register Convention Analogy</a:t>
            </a:r>
            <a:endParaRPr/>
          </a:p>
        </p:txBody>
      </p:sp>
      <p:sp>
        <p:nvSpPr>
          <p:cNvPr id="771" name="Google Shape;771;p6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72" name="Google Shape;772;p6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773" name="Google Shape;773;p6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69"/>
          <p:cNvSpPr txBox="1"/>
          <p:nvPr>
            <p:ph type="title"/>
          </p:nvPr>
        </p:nvSpPr>
        <p:spPr>
          <a:xfrm>
            <a:off x="457200" y="198438"/>
            <a:ext cx="8229600" cy="114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Calling Conventions -- A Metaphor: Sharing Space</a:t>
            </a:r>
            <a:endParaRPr/>
          </a:p>
        </p:txBody>
      </p:sp>
      <p:sp>
        <p:nvSpPr>
          <p:cNvPr id="780" name="Google Shape;780;p6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81" name="Google Shape;781;p69"/>
          <p:cNvPicPr preferRelativeResize="0"/>
          <p:nvPr/>
        </p:nvPicPr>
        <p:blipFill>
          <a:blip r:embed="rId3">
            <a:alphaModFix/>
          </a:blip>
          <a:stretch>
            <a:fillRect/>
          </a:stretch>
        </p:blipFill>
        <p:spPr>
          <a:xfrm>
            <a:off x="4463876" y="2961724"/>
            <a:ext cx="4070526" cy="3313226"/>
          </a:xfrm>
          <a:prstGeom prst="rect">
            <a:avLst/>
          </a:prstGeom>
          <a:noFill/>
          <a:ln>
            <a:noFill/>
          </a:ln>
        </p:spPr>
      </p:pic>
      <p:pic>
        <p:nvPicPr>
          <p:cNvPr id="782" name="Google Shape;782;p69"/>
          <p:cNvPicPr preferRelativeResize="0"/>
          <p:nvPr/>
        </p:nvPicPr>
        <p:blipFill>
          <a:blip r:embed="rId4">
            <a:alphaModFix/>
          </a:blip>
          <a:stretch>
            <a:fillRect/>
          </a:stretch>
        </p:blipFill>
        <p:spPr>
          <a:xfrm>
            <a:off x="4846650" y="1949725"/>
            <a:ext cx="1561900" cy="1454652"/>
          </a:xfrm>
          <a:prstGeom prst="rect">
            <a:avLst/>
          </a:prstGeom>
          <a:noFill/>
          <a:ln>
            <a:noFill/>
          </a:ln>
        </p:spPr>
      </p:pic>
      <p:pic>
        <p:nvPicPr>
          <p:cNvPr id="783" name="Google Shape;783;p69"/>
          <p:cNvPicPr preferRelativeResize="0"/>
          <p:nvPr/>
        </p:nvPicPr>
        <p:blipFill>
          <a:blip r:embed="rId5">
            <a:alphaModFix/>
          </a:blip>
          <a:stretch>
            <a:fillRect/>
          </a:stretch>
        </p:blipFill>
        <p:spPr>
          <a:xfrm>
            <a:off x="4896950" y="2822296"/>
            <a:ext cx="582075" cy="582075"/>
          </a:xfrm>
          <a:prstGeom prst="rect">
            <a:avLst/>
          </a:prstGeom>
          <a:noFill/>
          <a:ln>
            <a:noFill/>
          </a:ln>
        </p:spPr>
      </p:pic>
      <p:pic>
        <p:nvPicPr>
          <p:cNvPr id="784" name="Google Shape;784;p69"/>
          <p:cNvPicPr preferRelativeResize="0"/>
          <p:nvPr/>
        </p:nvPicPr>
        <p:blipFill>
          <a:blip r:embed="rId6">
            <a:alphaModFix/>
          </a:blip>
          <a:stretch>
            <a:fillRect/>
          </a:stretch>
        </p:blipFill>
        <p:spPr>
          <a:xfrm>
            <a:off x="6465952" y="2961727"/>
            <a:ext cx="883448" cy="1143000"/>
          </a:xfrm>
          <a:prstGeom prst="rect">
            <a:avLst/>
          </a:prstGeom>
          <a:noFill/>
          <a:ln>
            <a:noFill/>
          </a:ln>
        </p:spPr>
      </p:pic>
      <p:pic>
        <p:nvPicPr>
          <p:cNvPr id="785" name="Google Shape;785;p69"/>
          <p:cNvPicPr preferRelativeResize="0"/>
          <p:nvPr/>
        </p:nvPicPr>
        <p:blipFill rotWithShape="1">
          <a:blip r:embed="rId7">
            <a:alphaModFix/>
          </a:blip>
          <a:srcRect b="16687" l="0" r="0" t="8846"/>
          <a:stretch/>
        </p:blipFill>
        <p:spPr>
          <a:xfrm>
            <a:off x="4668675" y="3404375"/>
            <a:ext cx="1132125" cy="743224"/>
          </a:xfrm>
          <a:prstGeom prst="rect">
            <a:avLst/>
          </a:prstGeom>
          <a:noFill/>
          <a:ln>
            <a:noFill/>
          </a:ln>
        </p:spPr>
      </p:pic>
      <p:pic>
        <p:nvPicPr>
          <p:cNvPr id="786" name="Google Shape;786;p69"/>
          <p:cNvPicPr preferRelativeResize="0"/>
          <p:nvPr/>
        </p:nvPicPr>
        <p:blipFill rotWithShape="1">
          <a:blip r:embed="rId8">
            <a:alphaModFix/>
          </a:blip>
          <a:srcRect b="13532" l="15995" r="15824" t="0"/>
          <a:stretch/>
        </p:blipFill>
        <p:spPr>
          <a:xfrm>
            <a:off x="4668669" y="3452098"/>
            <a:ext cx="383860" cy="365100"/>
          </a:xfrm>
          <a:prstGeom prst="rect">
            <a:avLst/>
          </a:prstGeom>
          <a:noFill/>
          <a:ln>
            <a:noFill/>
          </a:ln>
        </p:spPr>
      </p:pic>
      <p:pic>
        <p:nvPicPr>
          <p:cNvPr id="787" name="Google Shape;787;p69"/>
          <p:cNvPicPr preferRelativeResize="0"/>
          <p:nvPr/>
        </p:nvPicPr>
        <p:blipFill rotWithShape="1">
          <a:blip r:embed="rId8">
            <a:alphaModFix/>
          </a:blip>
          <a:srcRect b="13532" l="15995" r="15824" t="0"/>
          <a:stretch/>
        </p:blipFill>
        <p:spPr>
          <a:xfrm>
            <a:off x="7768319" y="3661173"/>
            <a:ext cx="383860" cy="365100"/>
          </a:xfrm>
          <a:prstGeom prst="rect">
            <a:avLst/>
          </a:prstGeom>
          <a:noFill/>
          <a:ln>
            <a:noFill/>
          </a:ln>
        </p:spPr>
      </p:pic>
      <p:pic>
        <p:nvPicPr>
          <p:cNvPr id="788" name="Google Shape;788;p69"/>
          <p:cNvPicPr preferRelativeResize="0"/>
          <p:nvPr/>
        </p:nvPicPr>
        <p:blipFill>
          <a:blip r:embed="rId9">
            <a:alphaModFix/>
          </a:blip>
          <a:stretch>
            <a:fillRect/>
          </a:stretch>
        </p:blipFill>
        <p:spPr>
          <a:xfrm>
            <a:off x="328425" y="4353138"/>
            <a:ext cx="2067351" cy="2067351"/>
          </a:xfrm>
          <a:prstGeom prst="rect">
            <a:avLst/>
          </a:prstGeom>
          <a:noFill/>
          <a:ln>
            <a:noFill/>
          </a:ln>
        </p:spPr>
      </p:pic>
      <p:pic>
        <p:nvPicPr>
          <p:cNvPr id="789" name="Google Shape;789;p69"/>
          <p:cNvPicPr preferRelativeResize="0"/>
          <p:nvPr/>
        </p:nvPicPr>
        <p:blipFill rotWithShape="1">
          <a:blip r:embed="rId10">
            <a:alphaModFix/>
          </a:blip>
          <a:srcRect b="5589" l="0" r="0" t="0"/>
          <a:stretch/>
        </p:blipFill>
        <p:spPr>
          <a:xfrm>
            <a:off x="374075" y="3016500"/>
            <a:ext cx="1717650" cy="1621625"/>
          </a:xfrm>
          <a:prstGeom prst="rect">
            <a:avLst/>
          </a:prstGeom>
          <a:noFill/>
          <a:ln>
            <a:noFill/>
          </a:ln>
        </p:spPr>
      </p:pic>
      <p:sp>
        <p:nvSpPr>
          <p:cNvPr id="790" name="Google Shape;790;p69"/>
          <p:cNvSpPr txBox="1"/>
          <p:nvPr/>
        </p:nvSpPr>
        <p:spPr>
          <a:xfrm>
            <a:off x="7236775" y="2482500"/>
            <a:ext cx="11322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Completed potions</a:t>
            </a:r>
            <a:endParaRPr>
              <a:solidFill>
                <a:srgbClr val="FF0000"/>
              </a:solidFill>
            </a:endParaRPr>
          </a:p>
        </p:txBody>
      </p:sp>
      <p:pic>
        <p:nvPicPr>
          <p:cNvPr id="791" name="Google Shape;791;p69"/>
          <p:cNvPicPr preferRelativeResize="0"/>
          <p:nvPr/>
        </p:nvPicPr>
        <p:blipFill>
          <a:blip r:embed="rId11">
            <a:alphaModFix/>
          </a:blip>
          <a:stretch>
            <a:fillRect/>
          </a:stretch>
        </p:blipFill>
        <p:spPr>
          <a:xfrm>
            <a:off x="224400" y="959199"/>
            <a:ext cx="1438156" cy="2067350"/>
          </a:xfrm>
          <a:prstGeom prst="rect">
            <a:avLst/>
          </a:prstGeom>
          <a:noFill/>
          <a:ln>
            <a:noFill/>
          </a:ln>
        </p:spPr>
      </p:pic>
      <p:pic>
        <p:nvPicPr>
          <p:cNvPr id="792" name="Google Shape;792;p69"/>
          <p:cNvPicPr preferRelativeResize="0"/>
          <p:nvPr/>
        </p:nvPicPr>
        <p:blipFill>
          <a:blip r:embed="rId12">
            <a:alphaModFix/>
          </a:blip>
          <a:stretch>
            <a:fillRect/>
          </a:stretch>
        </p:blipFill>
        <p:spPr>
          <a:xfrm>
            <a:off x="1662550" y="959200"/>
            <a:ext cx="1519185" cy="2067349"/>
          </a:xfrm>
          <a:prstGeom prst="rect">
            <a:avLst/>
          </a:prstGeom>
          <a:noFill/>
          <a:ln>
            <a:noFill/>
          </a:ln>
        </p:spPr>
      </p:pic>
      <p:pic>
        <p:nvPicPr>
          <p:cNvPr id="793" name="Google Shape;793;p69"/>
          <p:cNvPicPr preferRelativeResize="0"/>
          <p:nvPr/>
        </p:nvPicPr>
        <p:blipFill>
          <a:blip r:embed="rId13">
            <a:alphaModFix/>
          </a:blip>
          <a:stretch>
            <a:fillRect/>
          </a:stretch>
        </p:blipFill>
        <p:spPr>
          <a:xfrm>
            <a:off x="3181725" y="959200"/>
            <a:ext cx="1298295" cy="2067351"/>
          </a:xfrm>
          <a:prstGeom prst="rect">
            <a:avLst/>
          </a:prstGeom>
          <a:noFill/>
          <a:ln>
            <a:noFill/>
          </a:ln>
        </p:spPr>
      </p:pic>
      <p:pic>
        <p:nvPicPr>
          <p:cNvPr id="794" name="Google Shape;794;p69"/>
          <p:cNvPicPr preferRelativeResize="0"/>
          <p:nvPr/>
        </p:nvPicPr>
        <p:blipFill rotWithShape="1">
          <a:blip r:embed="rId14">
            <a:alphaModFix/>
          </a:blip>
          <a:srcRect b="14527" l="0" r="0" t="17873"/>
          <a:stretch/>
        </p:blipFill>
        <p:spPr>
          <a:xfrm rot="-1454493">
            <a:off x="866200" y="4040888"/>
            <a:ext cx="883450" cy="597237"/>
          </a:xfrm>
          <a:prstGeom prst="rect">
            <a:avLst/>
          </a:prstGeom>
          <a:noFill/>
          <a:ln>
            <a:noFill/>
          </a:ln>
        </p:spPr>
      </p:pic>
      <p:sp>
        <p:nvSpPr>
          <p:cNvPr id="795" name="Google Shape;795;p69"/>
          <p:cNvSpPr txBox="1"/>
          <p:nvPr/>
        </p:nvSpPr>
        <p:spPr>
          <a:xfrm>
            <a:off x="340075" y="2992575"/>
            <a:ext cx="9636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Caller</a:t>
            </a:r>
            <a:endParaRPr/>
          </a:p>
        </p:txBody>
      </p:sp>
      <p:sp>
        <p:nvSpPr>
          <p:cNvPr id="796" name="Google Shape;796;p69"/>
          <p:cNvSpPr txBox="1"/>
          <p:nvPr/>
        </p:nvSpPr>
        <p:spPr>
          <a:xfrm>
            <a:off x="1745675" y="2992575"/>
            <a:ext cx="1234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Callee/Caller</a:t>
            </a:r>
            <a:endParaRPr/>
          </a:p>
        </p:txBody>
      </p:sp>
      <p:sp>
        <p:nvSpPr>
          <p:cNvPr id="797" name="Google Shape;797;p69"/>
          <p:cNvSpPr txBox="1"/>
          <p:nvPr/>
        </p:nvSpPr>
        <p:spPr>
          <a:xfrm>
            <a:off x="3321313" y="2992575"/>
            <a:ext cx="1234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Callee</a:t>
            </a:r>
            <a:endParaRPr/>
          </a:p>
        </p:txBody>
      </p:sp>
      <p:sp>
        <p:nvSpPr>
          <p:cNvPr id="798" name="Google Shape;798;p69"/>
          <p:cNvSpPr txBox="1"/>
          <p:nvPr/>
        </p:nvSpPr>
        <p:spPr>
          <a:xfrm>
            <a:off x="2017725" y="3684050"/>
            <a:ext cx="683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Stack</a:t>
            </a:r>
            <a:endParaRPr/>
          </a:p>
        </p:txBody>
      </p:sp>
      <p:sp>
        <p:nvSpPr>
          <p:cNvPr id="799" name="Google Shape;799;p69"/>
          <p:cNvSpPr txBox="1"/>
          <p:nvPr/>
        </p:nvSpPr>
        <p:spPr>
          <a:xfrm>
            <a:off x="5230725" y="1512675"/>
            <a:ext cx="683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a:t>
            </a:r>
            <a:endParaRPr/>
          </a:p>
        </p:txBody>
      </p:sp>
      <p:sp>
        <p:nvSpPr>
          <p:cNvPr id="800" name="Google Shape;800;p69"/>
          <p:cNvSpPr txBox="1"/>
          <p:nvPr/>
        </p:nvSpPr>
        <p:spPr>
          <a:xfrm>
            <a:off x="6602325" y="3189075"/>
            <a:ext cx="683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t>
            </a:r>
            <a:endParaRPr/>
          </a:p>
        </p:txBody>
      </p:sp>
      <p:sp>
        <p:nvSpPr>
          <p:cNvPr id="801" name="Google Shape;801;p69"/>
          <p:cNvSpPr txBox="1"/>
          <p:nvPr/>
        </p:nvSpPr>
        <p:spPr>
          <a:xfrm>
            <a:off x="7768350" y="3644750"/>
            <a:ext cx="683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a:t>
            </a:r>
            <a:endParaRPr/>
          </a:p>
        </p:txBody>
      </p:sp>
      <p:sp>
        <p:nvSpPr>
          <p:cNvPr id="802" name="Google Shape;802;p69"/>
          <p:cNvSpPr txBox="1"/>
          <p:nvPr/>
        </p:nvSpPr>
        <p:spPr>
          <a:xfrm>
            <a:off x="4588338" y="3476325"/>
            <a:ext cx="683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$ra</a:t>
            </a:r>
            <a:endParaRPr/>
          </a:p>
        </p:txBody>
      </p:sp>
      <p:pic>
        <p:nvPicPr>
          <p:cNvPr id="803" name="Google Shape;803;p69"/>
          <p:cNvPicPr preferRelativeResize="0"/>
          <p:nvPr/>
        </p:nvPicPr>
        <p:blipFill>
          <a:blip r:embed="rId15">
            <a:alphaModFix/>
          </a:blip>
          <a:stretch>
            <a:fillRect/>
          </a:stretch>
        </p:blipFill>
        <p:spPr>
          <a:xfrm>
            <a:off x="7406801" y="2822300"/>
            <a:ext cx="683400" cy="683400"/>
          </a:xfrm>
          <a:prstGeom prst="rect">
            <a:avLst/>
          </a:prstGeom>
          <a:noFill/>
          <a:ln>
            <a:noFill/>
          </a:ln>
        </p:spPr>
      </p:pic>
      <p:sp>
        <p:nvSpPr>
          <p:cNvPr id="804" name="Google Shape;804;p69"/>
          <p:cNvSpPr txBox="1"/>
          <p:nvPr/>
        </p:nvSpPr>
        <p:spPr>
          <a:xfrm>
            <a:off x="7844550" y="3187550"/>
            <a:ext cx="683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$v</a:t>
            </a:r>
            <a:endParaRPr/>
          </a:p>
        </p:txBody>
      </p:sp>
      <p:pic>
        <p:nvPicPr>
          <p:cNvPr id="805" name="Google Shape;805;p69"/>
          <p:cNvPicPr preferRelativeResize="0"/>
          <p:nvPr/>
        </p:nvPicPr>
        <p:blipFill>
          <a:blip r:embed="rId16">
            <a:alphaModFix/>
          </a:blip>
          <a:stretch>
            <a:fillRect/>
          </a:stretch>
        </p:blipFill>
        <p:spPr>
          <a:xfrm>
            <a:off x="8152175" y="5019787"/>
            <a:ext cx="883449" cy="1104311"/>
          </a:xfrm>
          <a:prstGeom prst="rect">
            <a:avLst/>
          </a:prstGeom>
          <a:noFill/>
          <a:ln>
            <a:noFill/>
          </a:ln>
        </p:spPr>
      </p:pic>
      <p:grpSp>
        <p:nvGrpSpPr>
          <p:cNvPr id="806" name="Google Shape;806;p69"/>
          <p:cNvGrpSpPr/>
          <p:nvPr/>
        </p:nvGrpSpPr>
        <p:grpSpPr>
          <a:xfrm>
            <a:off x="6465950" y="3340275"/>
            <a:ext cx="1785700" cy="1842850"/>
            <a:chOff x="6465950" y="3340275"/>
            <a:chExt cx="1785700" cy="1842850"/>
          </a:xfrm>
        </p:grpSpPr>
        <p:cxnSp>
          <p:nvCxnSpPr>
            <p:cNvPr id="807" name="Google Shape;807;p69"/>
            <p:cNvCxnSpPr/>
            <p:nvPr/>
          </p:nvCxnSpPr>
          <p:spPr>
            <a:xfrm>
              <a:off x="7029150" y="3789625"/>
              <a:ext cx="1222500" cy="1393500"/>
            </a:xfrm>
            <a:prstGeom prst="straightConnector1">
              <a:avLst/>
            </a:prstGeom>
            <a:noFill/>
            <a:ln cap="flat" cmpd="sng" w="38100">
              <a:solidFill>
                <a:srgbClr val="FF0000"/>
              </a:solidFill>
              <a:prstDash val="solid"/>
              <a:round/>
              <a:headEnd len="med" w="med" type="none"/>
              <a:tailEnd len="med" w="med" type="triangle"/>
            </a:ln>
          </p:spPr>
        </p:cxnSp>
        <p:sp>
          <p:nvSpPr>
            <p:cNvPr id="808" name="Google Shape;808;p69"/>
            <p:cNvSpPr txBox="1"/>
            <p:nvPr/>
          </p:nvSpPr>
          <p:spPr>
            <a:xfrm>
              <a:off x="6465950" y="3340275"/>
              <a:ext cx="1222500" cy="7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You can trash these</a:t>
              </a:r>
              <a:endParaRPr>
                <a:solidFill>
                  <a:srgbClr val="FF0000"/>
                </a:solidFill>
              </a:endParaRPr>
            </a:p>
          </p:txBody>
        </p:sp>
      </p:grpSp>
      <p:grpSp>
        <p:nvGrpSpPr>
          <p:cNvPr id="809" name="Google Shape;809;p69"/>
          <p:cNvGrpSpPr/>
          <p:nvPr/>
        </p:nvGrpSpPr>
        <p:grpSpPr>
          <a:xfrm>
            <a:off x="1308150" y="2677051"/>
            <a:ext cx="3538500" cy="1349024"/>
            <a:chOff x="1308150" y="2677051"/>
            <a:chExt cx="3538500" cy="1349024"/>
          </a:xfrm>
        </p:grpSpPr>
        <p:cxnSp>
          <p:nvCxnSpPr>
            <p:cNvPr id="810" name="Google Shape;810;p69"/>
            <p:cNvCxnSpPr>
              <a:stCxn id="782" idx="1"/>
            </p:cNvCxnSpPr>
            <p:nvPr/>
          </p:nvCxnSpPr>
          <p:spPr>
            <a:xfrm flipH="1">
              <a:off x="1308150" y="2677051"/>
              <a:ext cx="3538500" cy="574800"/>
            </a:xfrm>
            <a:prstGeom prst="straightConnector1">
              <a:avLst/>
            </a:prstGeom>
            <a:noFill/>
            <a:ln cap="flat" cmpd="sng" w="38100">
              <a:solidFill>
                <a:srgbClr val="FF0000"/>
              </a:solidFill>
              <a:prstDash val="solid"/>
              <a:round/>
              <a:headEnd len="med" w="med" type="none"/>
              <a:tailEnd len="med" w="med" type="triangle"/>
            </a:ln>
          </p:spPr>
        </p:cxnSp>
        <p:sp>
          <p:nvSpPr>
            <p:cNvPr id="811" name="Google Shape;811;p69"/>
            <p:cNvSpPr txBox="1"/>
            <p:nvPr/>
          </p:nvSpPr>
          <p:spPr>
            <a:xfrm>
              <a:off x="3265550" y="2883075"/>
              <a:ext cx="12225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You can move these, but you have to put them back</a:t>
              </a:r>
              <a:endParaRPr>
                <a:solidFill>
                  <a:srgbClr val="FF0000"/>
                </a:solidFill>
              </a:endParaRPr>
            </a:p>
          </p:txBody>
        </p:sp>
      </p:grpSp>
      <p:sp>
        <p:nvSpPr>
          <p:cNvPr id="812" name="Google Shape;812;p69"/>
          <p:cNvSpPr txBox="1"/>
          <p:nvPr/>
        </p:nvSpPr>
        <p:spPr>
          <a:xfrm>
            <a:off x="1970150" y="3949875"/>
            <a:ext cx="1222500" cy="13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You can put things on the stack, but you have to take them off afterwards</a:t>
            </a:r>
            <a:endParaRPr>
              <a:solidFill>
                <a:srgbClr val="FF0000"/>
              </a:solidFill>
            </a:endParaRPr>
          </a:p>
        </p:txBody>
      </p:sp>
      <p:sp>
        <p:nvSpPr>
          <p:cNvPr id="813" name="Google Shape;813;p69"/>
          <p:cNvSpPr txBox="1"/>
          <p:nvPr/>
        </p:nvSpPr>
        <p:spPr>
          <a:xfrm>
            <a:off x="2091725" y="4330875"/>
            <a:ext cx="2358300" cy="20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rPr>
              <a:t>Before you call your assistant:</a:t>
            </a:r>
            <a:endParaRPr>
              <a:solidFill>
                <a:srgbClr val="0000FF"/>
              </a:solidFill>
            </a:endParaRPr>
          </a:p>
          <a:p>
            <a:pPr indent="-317500" lvl="0" marL="457200" rtl="0" algn="l">
              <a:spcBef>
                <a:spcPts val="0"/>
              </a:spcBef>
              <a:spcAft>
                <a:spcPts val="0"/>
              </a:spcAft>
              <a:buClr>
                <a:srgbClr val="0000FF"/>
              </a:buClr>
              <a:buSzPts val="1400"/>
              <a:buAutoNum type="arabicParenR"/>
            </a:pPr>
            <a:r>
              <a:rPr lang="en-US">
                <a:solidFill>
                  <a:srgbClr val="0000FF"/>
                </a:solidFill>
              </a:rPr>
              <a:t>leave directions in $a</a:t>
            </a:r>
            <a:endParaRPr>
              <a:solidFill>
                <a:srgbClr val="0000FF"/>
              </a:solidFill>
            </a:endParaRPr>
          </a:p>
          <a:p>
            <a:pPr indent="-317500" lvl="0" marL="457200" rtl="0" algn="l">
              <a:spcBef>
                <a:spcPts val="0"/>
              </a:spcBef>
              <a:spcAft>
                <a:spcPts val="0"/>
              </a:spcAft>
              <a:buClr>
                <a:srgbClr val="0000FF"/>
              </a:buClr>
              <a:buSzPts val="1400"/>
              <a:buAutoNum type="arabicParenR"/>
            </a:pPr>
            <a:r>
              <a:rPr lang="en-US">
                <a:solidFill>
                  <a:srgbClr val="0000FF"/>
                </a:solidFill>
              </a:rPr>
              <a:t>leave your number in $ra</a:t>
            </a:r>
            <a:endParaRPr>
              <a:solidFill>
                <a:srgbClr val="0000FF"/>
              </a:solidFill>
            </a:endParaRPr>
          </a:p>
          <a:p>
            <a:pPr indent="-317500" lvl="0" marL="457200" rtl="0" algn="l">
              <a:spcBef>
                <a:spcPts val="0"/>
              </a:spcBef>
              <a:spcAft>
                <a:spcPts val="0"/>
              </a:spcAft>
              <a:buClr>
                <a:srgbClr val="0000FF"/>
              </a:buClr>
              <a:buSzPts val="1400"/>
              <a:buAutoNum type="arabicParenR"/>
            </a:pPr>
            <a:r>
              <a:rPr lang="en-US">
                <a:solidFill>
                  <a:srgbClr val="0000FF"/>
                </a:solidFill>
              </a:rPr>
              <a:t>move your papers so they’ll be safe</a:t>
            </a:r>
            <a:endParaRPr>
              <a:solidFill>
                <a:srgbClr val="0000FF"/>
              </a:solidFill>
            </a:endParaRPr>
          </a:p>
        </p:txBody>
      </p:sp>
      <p:grpSp>
        <p:nvGrpSpPr>
          <p:cNvPr id="814" name="Google Shape;814;p69"/>
          <p:cNvGrpSpPr/>
          <p:nvPr/>
        </p:nvGrpSpPr>
        <p:grpSpPr>
          <a:xfrm>
            <a:off x="1442400" y="3104925"/>
            <a:ext cx="6248875" cy="811500"/>
            <a:chOff x="1442400" y="3104925"/>
            <a:chExt cx="6248875" cy="811500"/>
          </a:xfrm>
        </p:grpSpPr>
        <p:cxnSp>
          <p:nvCxnSpPr>
            <p:cNvPr id="815" name="Google Shape;815;p69"/>
            <p:cNvCxnSpPr/>
            <p:nvPr/>
          </p:nvCxnSpPr>
          <p:spPr>
            <a:xfrm rot="10800000">
              <a:off x="1442400" y="3239500"/>
              <a:ext cx="3227400" cy="440100"/>
            </a:xfrm>
            <a:prstGeom prst="straightConnector1">
              <a:avLst/>
            </a:prstGeom>
            <a:noFill/>
            <a:ln cap="flat" cmpd="sng" w="38100">
              <a:solidFill>
                <a:schemeClr val="dk2"/>
              </a:solidFill>
              <a:prstDash val="solid"/>
              <a:round/>
              <a:headEnd len="med" w="med" type="none"/>
              <a:tailEnd len="med" w="med" type="triangle"/>
            </a:ln>
          </p:spPr>
        </p:cxnSp>
        <p:cxnSp>
          <p:nvCxnSpPr>
            <p:cNvPr id="816" name="Google Shape;816;p69"/>
            <p:cNvCxnSpPr/>
            <p:nvPr/>
          </p:nvCxnSpPr>
          <p:spPr>
            <a:xfrm rot="10800000">
              <a:off x="1650175" y="3104925"/>
              <a:ext cx="6041100" cy="811500"/>
            </a:xfrm>
            <a:prstGeom prst="straightConnector1">
              <a:avLst/>
            </a:prstGeom>
            <a:noFill/>
            <a:ln cap="flat" cmpd="sng" w="38100">
              <a:solidFill>
                <a:schemeClr val="dk2"/>
              </a:solidFill>
              <a:prstDash val="solid"/>
              <a:round/>
              <a:headEnd len="med" w="med" type="none"/>
              <a:tailEnd len="med" w="med" type="triangle"/>
            </a:ln>
          </p:spPr>
        </p:cxnSp>
        <p:sp>
          <p:nvSpPr>
            <p:cNvPr id="817" name="Google Shape;817;p69"/>
            <p:cNvSpPr txBox="1"/>
            <p:nvPr/>
          </p:nvSpPr>
          <p:spPr>
            <a:xfrm>
              <a:off x="1896025" y="3323925"/>
              <a:ext cx="23583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rPr>
                <a:t>Save these </a:t>
              </a:r>
              <a:br>
                <a:rPr lang="en-US">
                  <a:solidFill>
                    <a:srgbClr val="0000FF"/>
                  </a:solidFill>
                </a:rPr>
              </a:br>
              <a:r>
                <a:rPr lang="en-US">
                  <a:solidFill>
                    <a:srgbClr val="0000FF"/>
                  </a:solidFill>
                </a:rPr>
                <a:t>before you replace them</a:t>
              </a:r>
              <a:endParaRPr>
                <a:solidFill>
                  <a:srgbClr val="0000FF"/>
                </a:solidFill>
              </a:endParaRPr>
            </a:p>
          </p:txBody>
        </p:sp>
      </p:grpSp>
      <p:sp>
        <p:nvSpPr>
          <p:cNvPr id="818" name="Google Shape;818;p69"/>
          <p:cNvSpPr txBox="1"/>
          <p:nvPr/>
        </p:nvSpPr>
        <p:spPr>
          <a:xfrm>
            <a:off x="5706025" y="1495125"/>
            <a:ext cx="23583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rPr>
              <a:t>Safe to leave</a:t>
            </a:r>
            <a:br>
              <a:rPr lang="en-US">
                <a:solidFill>
                  <a:srgbClr val="0000FF"/>
                </a:solidFill>
              </a:rPr>
            </a:br>
            <a:r>
              <a:rPr lang="en-US">
                <a:solidFill>
                  <a:srgbClr val="0000FF"/>
                </a:solidFill>
              </a:rPr>
              <a:t>things here</a:t>
            </a:r>
            <a:endParaRPr>
              <a:solidFill>
                <a:srgbClr val="0000FF"/>
              </a:solidFill>
            </a:endParaRPr>
          </a:p>
        </p:txBody>
      </p:sp>
      <p:sp>
        <p:nvSpPr>
          <p:cNvPr id="819" name="Google Shape;819;p69"/>
          <p:cNvSpPr txBox="1"/>
          <p:nvPr/>
        </p:nvSpPr>
        <p:spPr>
          <a:xfrm>
            <a:off x="6890200" y="2974750"/>
            <a:ext cx="8214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rPr>
              <a:t>NOT safe</a:t>
            </a:r>
            <a:r>
              <a:rPr lang="en-US">
                <a:solidFill>
                  <a:srgbClr val="0000FF"/>
                </a:solidFill>
              </a:rPr>
              <a:t> to leave</a:t>
            </a:r>
            <a:br>
              <a:rPr lang="en-US">
                <a:solidFill>
                  <a:srgbClr val="0000FF"/>
                </a:solidFill>
              </a:rPr>
            </a:br>
            <a:r>
              <a:rPr lang="en-US">
                <a:solidFill>
                  <a:srgbClr val="0000FF"/>
                </a:solidFill>
              </a:rPr>
              <a:t>things here</a:t>
            </a:r>
            <a:endParaRPr>
              <a:solidFill>
                <a:srgbClr val="0000FF"/>
              </a:solidFill>
            </a:endParaRPr>
          </a:p>
        </p:txBody>
      </p:sp>
      <p:grpSp>
        <p:nvGrpSpPr>
          <p:cNvPr id="820" name="Google Shape;820;p69"/>
          <p:cNvGrpSpPr/>
          <p:nvPr/>
        </p:nvGrpSpPr>
        <p:grpSpPr>
          <a:xfrm>
            <a:off x="1303638" y="2677125"/>
            <a:ext cx="6464713" cy="1769175"/>
            <a:chOff x="1303638" y="2677125"/>
            <a:chExt cx="6464713" cy="1769175"/>
          </a:xfrm>
        </p:grpSpPr>
        <p:cxnSp>
          <p:nvCxnSpPr>
            <p:cNvPr id="821" name="Google Shape;821;p69"/>
            <p:cNvCxnSpPr>
              <a:stCxn id="795" idx="3"/>
              <a:endCxn id="782" idx="1"/>
            </p:cNvCxnSpPr>
            <p:nvPr/>
          </p:nvCxnSpPr>
          <p:spPr>
            <a:xfrm flipH="1" rot="10800000">
              <a:off x="1303675" y="2677125"/>
              <a:ext cx="3543000" cy="451500"/>
            </a:xfrm>
            <a:prstGeom prst="straightConnector1">
              <a:avLst/>
            </a:prstGeom>
            <a:noFill/>
            <a:ln cap="flat" cmpd="sng" w="38100">
              <a:solidFill>
                <a:srgbClr val="9900FF"/>
              </a:solidFill>
              <a:prstDash val="solid"/>
              <a:round/>
              <a:headEnd len="med" w="med" type="none"/>
              <a:tailEnd len="med" w="med" type="triangle"/>
            </a:ln>
          </p:spPr>
        </p:cxnSp>
        <p:cxnSp>
          <p:nvCxnSpPr>
            <p:cNvPr id="822" name="Google Shape;822;p69"/>
            <p:cNvCxnSpPr>
              <a:endCxn id="802" idx="1"/>
            </p:cNvCxnSpPr>
            <p:nvPr/>
          </p:nvCxnSpPr>
          <p:spPr>
            <a:xfrm>
              <a:off x="1303638" y="3128475"/>
              <a:ext cx="3284700" cy="530400"/>
            </a:xfrm>
            <a:prstGeom prst="straightConnector1">
              <a:avLst/>
            </a:prstGeom>
            <a:noFill/>
            <a:ln cap="flat" cmpd="sng" w="38100">
              <a:solidFill>
                <a:srgbClr val="9900FF"/>
              </a:solidFill>
              <a:prstDash val="solid"/>
              <a:round/>
              <a:headEnd len="med" w="med" type="none"/>
              <a:tailEnd len="med" w="med" type="triangle"/>
            </a:ln>
          </p:spPr>
        </p:cxnSp>
        <p:cxnSp>
          <p:nvCxnSpPr>
            <p:cNvPr id="823" name="Google Shape;823;p69"/>
            <p:cNvCxnSpPr>
              <a:endCxn id="801" idx="1"/>
            </p:cNvCxnSpPr>
            <p:nvPr/>
          </p:nvCxnSpPr>
          <p:spPr>
            <a:xfrm>
              <a:off x="1303650" y="3128600"/>
              <a:ext cx="6464700" cy="698700"/>
            </a:xfrm>
            <a:prstGeom prst="straightConnector1">
              <a:avLst/>
            </a:prstGeom>
            <a:noFill/>
            <a:ln cap="flat" cmpd="sng" w="38100">
              <a:solidFill>
                <a:srgbClr val="9900FF"/>
              </a:solidFill>
              <a:prstDash val="solid"/>
              <a:round/>
              <a:headEnd len="med" w="med" type="none"/>
              <a:tailEnd len="med" w="med" type="triangle"/>
            </a:ln>
          </p:spPr>
        </p:cxnSp>
        <p:sp>
          <p:nvSpPr>
            <p:cNvPr id="824" name="Google Shape;824;p69"/>
            <p:cNvSpPr txBox="1"/>
            <p:nvPr/>
          </p:nvSpPr>
          <p:spPr>
            <a:xfrm>
              <a:off x="2310375" y="3994800"/>
              <a:ext cx="2358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9900FF"/>
                  </a:solidFill>
                </a:rPr>
                <a:t>Put everything back</a:t>
              </a:r>
              <a:endParaRPr>
                <a:solidFill>
                  <a:srgbClr val="9900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0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0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1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500" fill="hold"/>
                                        <p:tgtEl>
                                          <p:spTgt spid="803"/>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2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800"/>
                                        <p:tgtEl>
                                          <p:spTgt spid="795"/>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Register Conventions</a:t>
            </a:r>
            <a:endParaRPr b="0" i="0" sz="4400" u="none" cap="none" strike="noStrike">
              <a:solidFill>
                <a:schemeClr val="accent1"/>
              </a:solidFill>
              <a:latin typeface="Calibri"/>
              <a:ea typeface="Calibri"/>
              <a:cs typeface="Calibri"/>
              <a:sym typeface="Calibri"/>
            </a:endParaRPr>
          </a:p>
        </p:txBody>
      </p:sp>
      <p:sp>
        <p:nvSpPr>
          <p:cNvPr id="833" name="Google Shape;833;p70"/>
          <p:cNvSpPr txBox="1"/>
          <p:nvPr>
            <p:ph idx="1" type="body"/>
          </p:nvPr>
        </p:nvSpPr>
        <p:spPr>
          <a:xfrm>
            <a:off x="457200" y="1600199"/>
            <a:ext cx="8229600" cy="49377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1" i="0" lang="en-US" sz="3200" u="none" cap="none" strike="noStrike">
                <a:solidFill>
                  <a:schemeClr val="dk1"/>
                </a:solidFill>
                <a:latin typeface="Calibri"/>
                <a:ea typeface="Calibri"/>
                <a:cs typeface="Calibri"/>
                <a:sym typeface="Calibri"/>
              </a:rPr>
              <a:t>Calle</a:t>
            </a:r>
            <a:r>
              <a:rPr b="1" i="0" lang="en-US" sz="3200" u="sng" cap="none" strike="noStrike">
                <a:solidFill>
                  <a:srgbClr val="C0504D"/>
                </a:solidFill>
                <a:latin typeface="Calibri"/>
                <a:ea typeface="Calibri"/>
                <a:cs typeface="Calibri"/>
                <a:sym typeface="Calibri"/>
              </a:rPr>
              <a:t>R</a:t>
            </a:r>
            <a:r>
              <a:rPr b="1" i="0" lang="en-US" sz="3200" u="none" cap="none" strike="noStrike">
                <a:solidFill>
                  <a:schemeClr val="dk1"/>
                </a:solidFill>
                <a:latin typeface="Calibri"/>
                <a:ea typeface="Calibri"/>
                <a:cs typeface="Calibri"/>
                <a:sym typeface="Calibri"/>
              </a:rPr>
              <a:t>:</a:t>
            </a:r>
            <a:r>
              <a:rPr b="0" i="0" lang="en-US" sz="3200" u="none" cap="none" strike="noStrike">
                <a:solidFill>
                  <a:schemeClr val="dk1"/>
                </a:solidFill>
                <a:latin typeface="Calibri"/>
                <a:ea typeface="Calibri"/>
                <a:cs typeface="Calibri"/>
                <a:sym typeface="Calibri"/>
              </a:rPr>
              <a:t>  the calling function</a:t>
            </a:r>
            <a:br>
              <a:rPr b="0" i="0" lang="en-US" sz="3200" u="none" cap="none" strike="noStrike">
                <a:solidFill>
                  <a:schemeClr val="dk1"/>
                </a:solidFill>
                <a:latin typeface="Calibri"/>
                <a:ea typeface="Calibri"/>
                <a:cs typeface="Calibri"/>
                <a:sym typeface="Calibri"/>
              </a:rPr>
            </a:br>
            <a:endParaRPr/>
          </a:p>
          <a:p>
            <a:pPr indent="-342900" lvl="0" marL="342900" marR="0" rtl="0" algn="l">
              <a:spcBef>
                <a:spcPts val="640"/>
              </a:spcBef>
              <a:spcAft>
                <a:spcPts val="0"/>
              </a:spcAft>
              <a:buClr>
                <a:schemeClr val="dk1"/>
              </a:buClr>
              <a:buSzPts val="3200"/>
              <a:buFont typeface="Arial"/>
              <a:buChar char="•"/>
            </a:pPr>
            <a:r>
              <a:rPr b="1" i="0" lang="en-US" sz="3200" u="none" cap="none" strike="noStrike">
                <a:solidFill>
                  <a:schemeClr val="dk1"/>
                </a:solidFill>
                <a:latin typeface="Calibri"/>
                <a:ea typeface="Calibri"/>
                <a:cs typeface="Calibri"/>
                <a:sym typeface="Calibri"/>
              </a:rPr>
              <a:t>Calle</a:t>
            </a:r>
            <a:r>
              <a:rPr b="1" i="0" lang="en-US" sz="3200" u="sng" cap="none" strike="noStrike">
                <a:solidFill>
                  <a:schemeClr val="accent1"/>
                </a:solidFill>
                <a:latin typeface="Calibri"/>
                <a:ea typeface="Calibri"/>
                <a:cs typeface="Calibri"/>
                <a:sym typeface="Calibri"/>
              </a:rPr>
              <a:t>E</a:t>
            </a:r>
            <a:r>
              <a:rPr b="1" i="0" lang="en-US" sz="3200" u="none" cap="none" strike="noStrike">
                <a:solidFill>
                  <a:schemeClr val="dk1"/>
                </a:solidFill>
                <a:latin typeface="Calibri"/>
                <a:ea typeface="Calibri"/>
                <a:cs typeface="Calibri"/>
                <a:sym typeface="Calibri"/>
              </a:rPr>
              <a:t>:</a:t>
            </a:r>
            <a:r>
              <a:rPr b="0" i="0" lang="en-US" sz="3200" u="none" cap="none" strike="noStrike">
                <a:solidFill>
                  <a:schemeClr val="dk1"/>
                </a:solidFill>
                <a:latin typeface="Calibri"/>
                <a:ea typeface="Calibri"/>
                <a:cs typeface="Calibri"/>
                <a:sym typeface="Calibri"/>
              </a:rPr>
              <a:t>  the function being called</a:t>
            </a:r>
            <a:endParaRPr/>
          </a:p>
          <a:p>
            <a:pPr indent="-342900" lvl="0" marL="342900" marR="0" rtl="0" algn="l">
              <a:spcBef>
                <a:spcPts val="180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Register Conventions:  </a:t>
            </a:r>
            <a:r>
              <a:rPr b="0" i="0" lang="en-US" sz="3200" u="none" cap="none" strike="noStrike">
                <a:solidFill>
                  <a:schemeClr val="dk1"/>
                </a:solidFill>
                <a:latin typeface="Calibri"/>
                <a:ea typeface="Calibri"/>
                <a:cs typeface="Calibri"/>
                <a:sym typeface="Calibri"/>
              </a:rPr>
              <a:t>A set of generally accepted rules as to which registers will be unchanged after a procedure call (</a:t>
            </a:r>
            <a:r>
              <a:rPr b="0" i="0" lang="en-US" sz="3000" u="none" cap="none" strike="noStrike">
                <a:solidFill>
                  <a:schemeClr val="dk1"/>
                </a:solidFill>
                <a:latin typeface="Courier New"/>
                <a:ea typeface="Courier New"/>
                <a:cs typeface="Courier New"/>
                <a:sym typeface="Courier New"/>
              </a:rPr>
              <a:t>jal</a:t>
            </a:r>
            <a:r>
              <a:rPr b="0" i="0" lang="en-US" sz="3200" u="none" cap="none" strike="noStrike">
                <a:solidFill>
                  <a:schemeClr val="dk1"/>
                </a:solidFill>
                <a:latin typeface="Calibri"/>
                <a:ea typeface="Calibri"/>
                <a:cs typeface="Calibri"/>
                <a:sym typeface="Calibri"/>
              </a:rPr>
              <a:t>) and which may have changed</a:t>
            </a:r>
            <a:endParaRPr b="0" i="0" sz="3200" u="none" cap="none" strike="noStrike">
              <a:solidFill>
                <a:schemeClr val="dk1"/>
              </a:solidFill>
              <a:latin typeface="Calibri"/>
              <a:ea typeface="Calibri"/>
              <a:cs typeface="Calibri"/>
              <a:sym typeface="Calibri"/>
            </a:endParaRPr>
          </a:p>
        </p:txBody>
      </p:sp>
      <p:sp>
        <p:nvSpPr>
          <p:cNvPr id="834" name="Google Shape;834;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35" name="Google Shape;835;p7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836" name="Google Shape;836;p7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pic>
        <p:nvPicPr>
          <p:cNvPr id="837" name="Google Shape;837;p70"/>
          <p:cNvPicPr preferRelativeResize="0"/>
          <p:nvPr/>
        </p:nvPicPr>
        <p:blipFill>
          <a:blip r:embed="rId3">
            <a:alphaModFix/>
          </a:blip>
          <a:stretch>
            <a:fillRect/>
          </a:stretch>
        </p:blipFill>
        <p:spPr>
          <a:xfrm>
            <a:off x="5961761" y="1283600"/>
            <a:ext cx="755365" cy="1085850"/>
          </a:xfrm>
          <a:prstGeom prst="rect">
            <a:avLst/>
          </a:prstGeom>
          <a:noFill/>
          <a:ln>
            <a:noFill/>
          </a:ln>
        </p:spPr>
      </p:pic>
      <p:pic>
        <p:nvPicPr>
          <p:cNvPr id="838" name="Google Shape;838;p70"/>
          <p:cNvPicPr preferRelativeResize="0"/>
          <p:nvPr/>
        </p:nvPicPr>
        <p:blipFill>
          <a:blip r:embed="rId4">
            <a:alphaModFix/>
          </a:blip>
          <a:stretch>
            <a:fillRect/>
          </a:stretch>
        </p:blipFill>
        <p:spPr>
          <a:xfrm>
            <a:off x="6717130" y="1283600"/>
            <a:ext cx="797925" cy="1085851"/>
          </a:xfrm>
          <a:prstGeom prst="rect">
            <a:avLst/>
          </a:prstGeom>
          <a:noFill/>
          <a:ln>
            <a:noFill/>
          </a:ln>
        </p:spPr>
      </p:pic>
      <p:pic>
        <p:nvPicPr>
          <p:cNvPr id="839" name="Google Shape;839;p70"/>
          <p:cNvPicPr preferRelativeResize="0"/>
          <p:nvPr/>
        </p:nvPicPr>
        <p:blipFill>
          <a:blip r:embed="rId5">
            <a:alphaModFix/>
          </a:blip>
          <a:stretch>
            <a:fillRect/>
          </a:stretch>
        </p:blipFill>
        <p:spPr>
          <a:xfrm>
            <a:off x="7286450" y="2350400"/>
            <a:ext cx="681916" cy="1085850"/>
          </a:xfrm>
          <a:prstGeom prst="rect">
            <a:avLst/>
          </a:prstGeom>
          <a:noFill/>
          <a:ln>
            <a:noFill/>
          </a:ln>
        </p:spPr>
      </p:pic>
      <p:pic>
        <p:nvPicPr>
          <p:cNvPr id="840" name="Google Shape;840;p70"/>
          <p:cNvPicPr preferRelativeResize="0"/>
          <p:nvPr/>
        </p:nvPicPr>
        <p:blipFill>
          <a:blip r:embed="rId4">
            <a:alphaModFix/>
          </a:blip>
          <a:stretch>
            <a:fillRect/>
          </a:stretch>
        </p:blipFill>
        <p:spPr>
          <a:xfrm>
            <a:off x="6488530" y="2350400"/>
            <a:ext cx="797925" cy="10858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Recall:  Memory Layout</a:t>
            </a:r>
            <a:endParaRPr b="0" i="0" sz="4400" u="none" cap="none" strike="noStrike">
              <a:solidFill>
                <a:schemeClr val="accent1"/>
              </a:solidFill>
              <a:latin typeface="Calibri"/>
              <a:ea typeface="Calibri"/>
              <a:cs typeface="Calibri"/>
              <a:sym typeface="Calibri"/>
            </a:endParaRPr>
          </a:p>
        </p:txBody>
      </p:sp>
      <p:sp>
        <p:nvSpPr>
          <p:cNvPr id="846" name="Google Shape;846;p71"/>
          <p:cNvSpPr txBox="1"/>
          <p:nvPr>
            <p:ph idx="1" type="body"/>
          </p:nvPr>
        </p:nvSpPr>
        <p:spPr>
          <a:xfrm>
            <a:off x="4297680" y="1783080"/>
            <a:ext cx="4757057"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F0000"/>
              </a:buClr>
              <a:buFont typeface="Arial"/>
              <a:buNone/>
            </a:pPr>
            <a:r>
              <a:rPr lang="en-US" sz="2800">
                <a:solidFill>
                  <a:srgbClr val="FF0000"/>
                </a:solidFill>
              </a:rPr>
              <a:t>local variables</a:t>
            </a:r>
            <a:br>
              <a:rPr lang="en-US" sz="2800">
                <a:solidFill>
                  <a:srgbClr val="FF0000"/>
                </a:solidFill>
              </a:rPr>
            </a:br>
            <a:endParaRPr/>
          </a:p>
          <a:p>
            <a:pPr indent="-342900" lvl="0" marL="342900" marR="0" rtl="0" algn="l">
              <a:spcBef>
                <a:spcPts val="560"/>
              </a:spcBef>
              <a:spcAft>
                <a:spcPts val="0"/>
              </a:spcAft>
              <a:buClr>
                <a:schemeClr val="dk1"/>
              </a:buClr>
              <a:buFont typeface="Arial"/>
              <a:buNone/>
            </a:pPr>
            <a:br>
              <a:rPr lang="en-US" sz="2800"/>
            </a:br>
            <a:endParaRPr b="0" i="0" sz="2800" u="none" cap="none" strike="noStrike">
              <a:solidFill>
                <a:schemeClr val="dk1"/>
              </a:solidFill>
              <a:latin typeface="Calibri"/>
              <a:ea typeface="Calibri"/>
              <a:cs typeface="Calibri"/>
              <a:sym typeface="Calibri"/>
            </a:endParaRPr>
          </a:p>
          <a:p>
            <a:pPr indent="0" lvl="0" marL="0" marR="0" rtl="0" algn="l">
              <a:spcBef>
                <a:spcPts val="2700"/>
              </a:spcBef>
              <a:spcAft>
                <a:spcPts val="0"/>
              </a:spcAft>
              <a:buClr>
                <a:schemeClr val="dk1"/>
              </a:buClr>
              <a:buFont typeface="Arial"/>
              <a:buNone/>
            </a:pPr>
            <a:r>
              <a:rPr b="0" i="0" lang="en-US" sz="2800" u="none" cap="none" strike="noStrike">
                <a:solidFill>
                  <a:schemeClr val="dk1"/>
                </a:solidFill>
                <a:latin typeface="Calibri"/>
                <a:ea typeface="Calibri"/>
                <a:cs typeface="Calibri"/>
                <a:sym typeface="Calibri"/>
              </a:rPr>
              <a:t>Dynamically allocated space</a:t>
            </a:r>
            <a:endParaRPr/>
          </a:p>
          <a:p>
            <a:pPr indent="-342900" lvl="0" marL="342900" marR="0" rtl="0" algn="l">
              <a:spcBef>
                <a:spcPts val="1800"/>
              </a:spcBef>
              <a:spcAft>
                <a:spcPts val="0"/>
              </a:spcAft>
              <a:buClr>
                <a:schemeClr val="dk1"/>
              </a:buClr>
              <a:buFont typeface="Arial"/>
              <a:buNone/>
            </a:pPr>
            <a:r>
              <a:rPr b="0" i="0" lang="en-US" sz="2800" u="none" cap="none" strike="noStrike">
                <a:solidFill>
                  <a:schemeClr val="dk1"/>
                </a:solidFill>
                <a:latin typeface="Calibri"/>
                <a:ea typeface="Calibri"/>
                <a:cs typeface="Calibri"/>
                <a:sym typeface="Calibri"/>
              </a:rPr>
              <a:t>Global variables, string literals</a:t>
            </a:r>
            <a:endParaRPr/>
          </a:p>
          <a:p>
            <a:pPr indent="-342900" lvl="0" marL="342900" marR="0" rtl="0" algn="l">
              <a:spcBef>
                <a:spcPts val="1800"/>
              </a:spcBef>
              <a:spcAft>
                <a:spcPts val="0"/>
              </a:spcAft>
              <a:buClr>
                <a:schemeClr val="dk1"/>
              </a:buClr>
              <a:buFont typeface="Arial"/>
              <a:buNone/>
            </a:pPr>
            <a:r>
              <a:rPr b="0" i="0" lang="en-US" sz="2800" u="none" cap="none" strike="noStrike">
                <a:solidFill>
                  <a:schemeClr val="dk1"/>
                </a:solidFill>
                <a:latin typeface="Calibri"/>
                <a:ea typeface="Calibri"/>
                <a:cs typeface="Calibri"/>
                <a:sym typeface="Calibri"/>
              </a:rPr>
              <a:t>Program instructions</a:t>
            </a:r>
            <a:endParaRPr/>
          </a:p>
        </p:txBody>
      </p:sp>
      <p:sp>
        <p:nvSpPr>
          <p:cNvPr id="847" name="Google Shape;847;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848" name="Google Shape;848;p71"/>
          <p:cNvGrpSpPr/>
          <p:nvPr/>
        </p:nvGrpSpPr>
        <p:grpSpPr>
          <a:xfrm>
            <a:off x="978408" y="1737360"/>
            <a:ext cx="2866677" cy="4335277"/>
            <a:chOff x="5481684" y="914400"/>
            <a:chExt cx="2958676" cy="4797861"/>
          </a:xfrm>
        </p:grpSpPr>
        <p:sp>
          <p:nvSpPr>
            <p:cNvPr descr="Wide upward diagonal" id="849" name="Google Shape;849;p71"/>
            <p:cNvSpPr/>
            <p:nvPr/>
          </p:nvSpPr>
          <p:spPr>
            <a:xfrm>
              <a:off x="5994403" y="1549399"/>
              <a:ext cx="2438400" cy="1828799"/>
            </a:xfrm>
            <a:prstGeom prst="rect">
              <a:avLst/>
            </a:prstGeom>
            <a:solidFill>
              <a:srgbClr val="FFFFFF"/>
            </a:solid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71"/>
            <p:cNvSpPr/>
            <p:nvPr/>
          </p:nvSpPr>
          <p:spPr>
            <a:xfrm>
              <a:off x="5994403" y="1016000"/>
              <a:ext cx="2438400" cy="4571997"/>
            </a:xfrm>
            <a:prstGeom prst="rect">
              <a:avLst/>
            </a:prstGeom>
            <a:noFill/>
            <a:ln cap="flat" cmpd="sng" w="381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71"/>
            <p:cNvSpPr/>
            <p:nvPr/>
          </p:nvSpPr>
          <p:spPr>
            <a:xfrm>
              <a:off x="6001960" y="4757355"/>
              <a:ext cx="2438400" cy="838200"/>
            </a:xfrm>
            <a:prstGeom prst="rect">
              <a:avLst/>
            </a:pr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71"/>
            <p:cNvSpPr/>
            <p:nvPr/>
          </p:nvSpPr>
          <p:spPr>
            <a:xfrm>
              <a:off x="5994403" y="4063998"/>
              <a:ext cx="2438400" cy="685799"/>
            </a:xfrm>
            <a:prstGeom prst="rect">
              <a:avLst/>
            </a:prstGeom>
            <a:noFill/>
            <a:ln cap="flat" cmpd="sng" w="381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853" name="Google Shape;853;p71"/>
            <p:cNvCxnSpPr/>
            <p:nvPr/>
          </p:nvCxnSpPr>
          <p:spPr>
            <a:xfrm>
              <a:off x="5994403" y="3378198"/>
              <a:ext cx="2438400" cy="0"/>
            </a:xfrm>
            <a:prstGeom prst="straightConnector1">
              <a:avLst/>
            </a:prstGeom>
            <a:noFill/>
            <a:ln cap="flat" cmpd="sng" w="38100">
              <a:solidFill>
                <a:schemeClr val="dk1"/>
              </a:solidFill>
              <a:prstDash val="lgDash"/>
              <a:round/>
              <a:headEnd len="sm" w="sm" type="none"/>
              <a:tailEnd len="sm" w="sm" type="none"/>
            </a:ln>
          </p:spPr>
        </p:cxnSp>
        <p:cxnSp>
          <p:nvCxnSpPr>
            <p:cNvPr id="854" name="Google Shape;854;p71"/>
            <p:cNvCxnSpPr/>
            <p:nvPr/>
          </p:nvCxnSpPr>
          <p:spPr>
            <a:xfrm>
              <a:off x="5994403" y="1549399"/>
              <a:ext cx="2438400" cy="0"/>
            </a:xfrm>
            <a:prstGeom prst="straightConnector1">
              <a:avLst/>
            </a:prstGeom>
            <a:noFill/>
            <a:ln cap="flat" cmpd="sng" w="38100">
              <a:solidFill>
                <a:schemeClr val="dk1"/>
              </a:solidFill>
              <a:prstDash val="lgDash"/>
              <a:round/>
              <a:headEnd len="sm" w="sm" type="none"/>
              <a:tailEnd len="sm" w="sm" type="none"/>
            </a:ln>
          </p:spPr>
        </p:cxnSp>
        <p:sp>
          <p:nvSpPr>
            <p:cNvPr id="855" name="Google Shape;855;p71"/>
            <p:cNvSpPr txBox="1"/>
            <p:nvPr/>
          </p:nvSpPr>
          <p:spPr>
            <a:xfrm>
              <a:off x="6001957" y="4820610"/>
              <a:ext cx="2438400" cy="58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libri"/>
                  <a:ea typeface="Calibri"/>
                  <a:cs typeface="Calibri"/>
                  <a:sym typeface="Calibri"/>
                </a:rPr>
                <a:t>code</a:t>
              </a:r>
              <a:endParaRPr/>
            </a:p>
          </p:txBody>
        </p:sp>
        <p:sp>
          <p:nvSpPr>
            <p:cNvPr id="856" name="Google Shape;856;p71"/>
            <p:cNvSpPr txBox="1"/>
            <p:nvPr/>
          </p:nvSpPr>
          <p:spPr>
            <a:xfrm>
              <a:off x="5979900" y="4076697"/>
              <a:ext cx="2438400" cy="58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libri"/>
                  <a:ea typeface="Calibri"/>
                  <a:cs typeface="Calibri"/>
                  <a:sym typeface="Calibri"/>
                </a:rPr>
                <a:t>static data</a:t>
              </a:r>
              <a:endParaRPr/>
            </a:p>
          </p:txBody>
        </p:sp>
        <p:sp>
          <p:nvSpPr>
            <p:cNvPr id="857" name="Google Shape;857;p71"/>
            <p:cNvSpPr txBox="1"/>
            <p:nvPr/>
          </p:nvSpPr>
          <p:spPr>
            <a:xfrm>
              <a:off x="6724664" y="3390885"/>
              <a:ext cx="1227000" cy="58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libri"/>
                  <a:ea typeface="Calibri"/>
                  <a:cs typeface="Calibri"/>
                  <a:sym typeface="Calibri"/>
                </a:rPr>
                <a:t>heap</a:t>
              </a:r>
              <a:endParaRPr/>
            </a:p>
          </p:txBody>
        </p:sp>
        <p:sp>
          <p:nvSpPr>
            <p:cNvPr id="858" name="Google Shape;858;p71"/>
            <p:cNvSpPr txBox="1"/>
            <p:nvPr/>
          </p:nvSpPr>
          <p:spPr>
            <a:xfrm>
              <a:off x="6718318" y="1015995"/>
              <a:ext cx="1347600" cy="58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libri"/>
                  <a:ea typeface="Calibri"/>
                  <a:cs typeface="Calibri"/>
                  <a:sym typeface="Calibri"/>
                </a:rPr>
                <a:t>stack</a:t>
              </a:r>
              <a:endParaRPr/>
            </a:p>
          </p:txBody>
        </p:sp>
        <p:cxnSp>
          <p:nvCxnSpPr>
            <p:cNvPr id="859" name="Google Shape;859;p71"/>
            <p:cNvCxnSpPr/>
            <p:nvPr/>
          </p:nvCxnSpPr>
          <p:spPr>
            <a:xfrm rot="10800000">
              <a:off x="7213603" y="2997198"/>
              <a:ext cx="0" cy="381000"/>
            </a:xfrm>
            <a:prstGeom prst="straightConnector1">
              <a:avLst/>
            </a:prstGeom>
            <a:noFill/>
            <a:ln cap="flat" cmpd="sng" w="31750">
              <a:solidFill>
                <a:schemeClr val="dk1"/>
              </a:solidFill>
              <a:prstDash val="solid"/>
              <a:round/>
              <a:headEnd len="sm" w="sm" type="none"/>
              <a:tailEnd len="med" w="med" type="triangle"/>
            </a:ln>
          </p:spPr>
        </p:cxnSp>
        <p:cxnSp>
          <p:nvCxnSpPr>
            <p:cNvPr id="860" name="Google Shape;860;p71"/>
            <p:cNvCxnSpPr/>
            <p:nvPr/>
          </p:nvCxnSpPr>
          <p:spPr>
            <a:xfrm>
              <a:off x="7213602" y="1549399"/>
              <a:ext cx="0" cy="381000"/>
            </a:xfrm>
            <a:prstGeom prst="straightConnector1">
              <a:avLst/>
            </a:prstGeom>
            <a:noFill/>
            <a:ln cap="flat" cmpd="sng" w="31750">
              <a:solidFill>
                <a:schemeClr val="dk1"/>
              </a:solidFill>
              <a:prstDash val="solid"/>
              <a:round/>
              <a:headEnd len="sm" w="sm" type="none"/>
              <a:tailEnd len="med" w="med" type="triangle"/>
            </a:ln>
          </p:spPr>
        </p:cxnSp>
        <p:sp>
          <p:nvSpPr>
            <p:cNvPr id="861" name="Google Shape;861;p71"/>
            <p:cNvSpPr txBox="1"/>
            <p:nvPr/>
          </p:nvSpPr>
          <p:spPr>
            <a:xfrm>
              <a:off x="5481684" y="914400"/>
              <a:ext cx="461921" cy="51092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1" lang="en-US" sz="2400">
                  <a:solidFill>
                    <a:schemeClr val="dk1"/>
                  </a:solidFill>
                  <a:latin typeface="Calibri"/>
                  <a:ea typeface="Calibri"/>
                  <a:cs typeface="Calibri"/>
                  <a:sym typeface="Calibri"/>
                </a:rPr>
                <a:t>∞</a:t>
              </a:r>
              <a:endParaRPr i="1" sz="2400">
                <a:solidFill>
                  <a:schemeClr val="dk1"/>
                </a:solidFill>
                <a:latin typeface="Calibri"/>
                <a:ea typeface="Calibri"/>
                <a:cs typeface="Calibri"/>
                <a:sym typeface="Calibri"/>
              </a:endParaRPr>
            </a:p>
          </p:txBody>
        </p:sp>
        <p:sp>
          <p:nvSpPr>
            <p:cNvPr id="862" name="Google Shape;862;p71"/>
            <p:cNvSpPr txBox="1"/>
            <p:nvPr/>
          </p:nvSpPr>
          <p:spPr>
            <a:xfrm>
              <a:off x="5632237" y="5303520"/>
              <a:ext cx="311367" cy="40874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1" lang="en-US" sz="1800">
                  <a:solidFill>
                    <a:schemeClr val="dk1"/>
                  </a:solidFill>
                  <a:latin typeface="Calibri"/>
                  <a:ea typeface="Calibri"/>
                  <a:cs typeface="Calibri"/>
                  <a:sym typeface="Calibri"/>
                </a:rPr>
                <a:t>0</a:t>
              </a:r>
              <a:endParaRPr b="1" i="1" sz="1800">
                <a:solidFill>
                  <a:schemeClr val="dk1"/>
                </a:solidFill>
                <a:latin typeface="Calibri"/>
                <a:ea typeface="Calibri"/>
                <a:cs typeface="Calibri"/>
                <a:sym typeface="Calibri"/>
              </a:endParaRPr>
            </a:p>
          </p:txBody>
        </p:sp>
      </p:grpSp>
      <p:cxnSp>
        <p:nvCxnSpPr>
          <p:cNvPr id="863" name="Google Shape;863;p71"/>
          <p:cNvCxnSpPr/>
          <p:nvPr/>
        </p:nvCxnSpPr>
        <p:spPr>
          <a:xfrm rot="10800000">
            <a:off x="3895344" y="2057400"/>
            <a:ext cx="413657" cy="0"/>
          </a:xfrm>
          <a:prstGeom prst="straightConnector1">
            <a:avLst/>
          </a:prstGeom>
          <a:noFill/>
          <a:ln cap="flat" cmpd="sng" w="25400">
            <a:solidFill>
              <a:srgbClr val="FF0000"/>
            </a:solidFill>
            <a:prstDash val="solid"/>
            <a:round/>
            <a:headEnd len="sm" w="sm" type="none"/>
            <a:tailEnd len="med" w="med" type="stealth"/>
          </a:ln>
        </p:spPr>
      </p:cxnSp>
      <p:cxnSp>
        <p:nvCxnSpPr>
          <p:cNvPr id="864" name="Google Shape;864;p71"/>
          <p:cNvCxnSpPr/>
          <p:nvPr/>
        </p:nvCxnSpPr>
        <p:spPr>
          <a:xfrm rot="10800000">
            <a:off x="3895344" y="4270248"/>
            <a:ext cx="413657" cy="0"/>
          </a:xfrm>
          <a:prstGeom prst="straightConnector1">
            <a:avLst/>
          </a:prstGeom>
          <a:noFill/>
          <a:ln cap="flat" cmpd="sng" w="25400">
            <a:solidFill>
              <a:schemeClr val="dk1"/>
            </a:solidFill>
            <a:prstDash val="solid"/>
            <a:round/>
            <a:headEnd len="sm" w="sm" type="none"/>
            <a:tailEnd len="med" w="med" type="stealth"/>
          </a:ln>
        </p:spPr>
      </p:cxnSp>
      <p:cxnSp>
        <p:nvCxnSpPr>
          <p:cNvPr id="865" name="Google Shape;865;p71"/>
          <p:cNvCxnSpPr/>
          <p:nvPr/>
        </p:nvCxnSpPr>
        <p:spPr>
          <a:xfrm rot="10800000">
            <a:off x="3895344" y="4937760"/>
            <a:ext cx="413657" cy="0"/>
          </a:xfrm>
          <a:prstGeom prst="straightConnector1">
            <a:avLst/>
          </a:prstGeom>
          <a:noFill/>
          <a:ln cap="flat" cmpd="sng" w="25400">
            <a:solidFill>
              <a:schemeClr val="dk1"/>
            </a:solidFill>
            <a:prstDash val="solid"/>
            <a:round/>
            <a:headEnd len="sm" w="sm" type="none"/>
            <a:tailEnd len="med" w="med" type="stealth"/>
          </a:ln>
        </p:spPr>
      </p:cxnSp>
      <p:cxnSp>
        <p:nvCxnSpPr>
          <p:cNvPr id="866" name="Google Shape;866;p71"/>
          <p:cNvCxnSpPr/>
          <p:nvPr/>
        </p:nvCxnSpPr>
        <p:spPr>
          <a:xfrm rot="10800000">
            <a:off x="3895344" y="5577840"/>
            <a:ext cx="413657" cy="0"/>
          </a:xfrm>
          <a:prstGeom prst="straightConnector1">
            <a:avLst/>
          </a:prstGeom>
          <a:noFill/>
          <a:ln cap="flat" cmpd="sng" w="25400">
            <a:solidFill>
              <a:schemeClr val="dk1"/>
            </a:solidFill>
            <a:prstDash val="solid"/>
            <a:round/>
            <a:headEnd len="sm" w="sm" type="none"/>
            <a:tailEnd len="med" w="med" type="stealth"/>
          </a:ln>
        </p:spPr>
      </p:cxnSp>
      <p:sp>
        <p:nvSpPr>
          <p:cNvPr id="867" name="Google Shape;867;p71"/>
          <p:cNvSpPr txBox="1"/>
          <p:nvPr/>
        </p:nvSpPr>
        <p:spPr>
          <a:xfrm>
            <a:off x="365760" y="1508760"/>
            <a:ext cx="1097280"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000">
                <a:solidFill>
                  <a:schemeClr val="dk1"/>
                </a:solidFill>
                <a:latin typeface="Calibri"/>
                <a:ea typeface="Calibri"/>
                <a:cs typeface="Calibri"/>
                <a:sym typeface="Calibri"/>
              </a:rPr>
              <a:t>Address</a:t>
            </a:r>
            <a:endParaRPr b="1" sz="2000">
              <a:solidFill>
                <a:schemeClr val="dk1"/>
              </a:solidFill>
              <a:latin typeface="Calibri"/>
              <a:ea typeface="Calibri"/>
              <a:cs typeface="Calibri"/>
              <a:sym typeface="Calibri"/>
            </a:endParaRPr>
          </a:p>
        </p:txBody>
      </p:sp>
      <p:grpSp>
        <p:nvGrpSpPr>
          <p:cNvPr id="868" name="Google Shape;868;p71"/>
          <p:cNvGrpSpPr/>
          <p:nvPr/>
        </p:nvGrpSpPr>
        <p:grpSpPr>
          <a:xfrm>
            <a:off x="182880" y="2075688"/>
            <a:ext cx="1188720" cy="461665"/>
            <a:chOff x="0" y="1894114"/>
            <a:chExt cx="1188720" cy="461665"/>
          </a:xfrm>
        </p:grpSpPr>
        <p:cxnSp>
          <p:nvCxnSpPr>
            <p:cNvPr id="869" name="Google Shape;869;p71"/>
            <p:cNvCxnSpPr/>
            <p:nvPr/>
          </p:nvCxnSpPr>
          <p:spPr>
            <a:xfrm>
              <a:off x="731520" y="2133600"/>
              <a:ext cx="457200" cy="0"/>
            </a:xfrm>
            <a:prstGeom prst="straightConnector1">
              <a:avLst/>
            </a:prstGeom>
            <a:noFill/>
            <a:ln cap="flat" cmpd="sng" w="38100">
              <a:solidFill>
                <a:srgbClr val="FF0000"/>
              </a:solidFill>
              <a:prstDash val="solid"/>
              <a:round/>
              <a:headEnd len="sm" w="sm" type="none"/>
              <a:tailEnd len="lg" w="lg" type="triangle"/>
            </a:ln>
          </p:spPr>
        </p:cxnSp>
        <p:sp>
          <p:nvSpPr>
            <p:cNvPr id="870" name="Google Shape;870;p71"/>
            <p:cNvSpPr txBox="1"/>
            <p:nvPr/>
          </p:nvSpPr>
          <p:spPr>
            <a:xfrm>
              <a:off x="0" y="1894114"/>
              <a:ext cx="737702"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rgbClr val="FF0000"/>
                  </a:solidFill>
                  <a:latin typeface="Courier New"/>
                  <a:ea typeface="Courier New"/>
                  <a:cs typeface="Courier New"/>
                  <a:sym typeface="Courier New"/>
                </a:rPr>
                <a:t>$sp</a:t>
              </a:r>
              <a:endParaRPr b="1" sz="2400">
                <a:solidFill>
                  <a:srgbClr val="FF0000"/>
                </a:solidFill>
                <a:latin typeface="Courier New"/>
                <a:ea typeface="Courier New"/>
                <a:cs typeface="Courier New"/>
                <a:sym typeface="Courier New"/>
              </a:endParaRPr>
            </a:p>
          </p:txBody>
        </p:sp>
      </p:grpSp>
      <p:sp>
        <p:nvSpPr>
          <p:cNvPr id="871" name="Google Shape;871;p7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872" name="Google Shape;872;p7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pic>
        <p:nvPicPr>
          <p:cNvPr id="873" name="Google Shape;873;p71"/>
          <p:cNvPicPr preferRelativeResize="0"/>
          <p:nvPr/>
        </p:nvPicPr>
        <p:blipFill rotWithShape="1">
          <a:blip r:embed="rId3">
            <a:alphaModFix/>
          </a:blip>
          <a:srcRect b="5589" l="0" r="0" t="0"/>
          <a:stretch/>
        </p:blipFill>
        <p:spPr>
          <a:xfrm>
            <a:off x="6553200" y="1417650"/>
            <a:ext cx="1717650" cy="1621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Using Stack to </a:t>
            </a:r>
            <a:r>
              <a:rPr lang="en-US"/>
              <a:t>Backup</a:t>
            </a:r>
            <a:r>
              <a:rPr lang="en-US"/>
              <a:t> Registers</a:t>
            </a:r>
            <a:endParaRPr b="0" i="0" sz="4400" u="none" cap="none" strike="noStrike">
              <a:solidFill>
                <a:schemeClr val="accent1"/>
              </a:solidFill>
              <a:latin typeface="Calibri"/>
              <a:ea typeface="Calibri"/>
              <a:cs typeface="Calibri"/>
              <a:sym typeface="Calibri"/>
            </a:endParaRPr>
          </a:p>
        </p:txBody>
      </p:sp>
      <p:sp>
        <p:nvSpPr>
          <p:cNvPr id="879" name="Google Shape;879;p72"/>
          <p:cNvSpPr txBox="1"/>
          <p:nvPr>
            <p:ph idx="1" type="body"/>
          </p:nvPr>
        </p:nvSpPr>
        <p:spPr>
          <a:xfrm>
            <a:off x="457200" y="1524000"/>
            <a:ext cx="8229600" cy="4887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u="none" cap="none" strike="noStrike">
                <a:solidFill>
                  <a:schemeClr val="dk1"/>
                </a:solidFill>
                <a:latin typeface="Calibri"/>
                <a:ea typeface="Calibri"/>
                <a:cs typeface="Calibri"/>
                <a:sym typeface="Calibri"/>
              </a:rPr>
              <a:t>Limited number of registers for everyone to use (limited desk space)</a:t>
            </a:r>
            <a:endParaRPr/>
          </a:p>
          <a:p>
            <a:pPr indent="-342900" lvl="0" marL="342900" marR="0" rtl="0" algn="l">
              <a:lnSpc>
                <a:spcPct val="100000"/>
              </a:lnSpc>
              <a:spcBef>
                <a:spcPts val="0"/>
              </a:spcBef>
              <a:spcAft>
                <a:spcPts val="0"/>
              </a:spcAft>
              <a:buClr>
                <a:schemeClr val="dk1"/>
              </a:buClr>
              <a:buSzPts val="3200"/>
              <a:buFont typeface="Arial"/>
              <a:buChar char="•"/>
            </a:pPr>
            <a:r>
              <a:rPr lang="en-US"/>
              <a:t>All functions use the same conventions -- look for arguments/return addresses in the same places</a:t>
            </a:r>
            <a:endParaRPr/>
          </a:p>
          <a:p>
            <a:pPr indent="-311150" lvl="1" marL="742950" marR="0" rtl="0" algn="l">
              <a:lnSpc>
                <a:spcPct val="100000"/>
              </a:lnSpc>
              <a:spcBef>
                <a:spcPts val="0"/>
              </a:spcBef>
              <a:spcAft>
                <a:spcPts val="0"/>
              </a:spcAft>
              <a:buClr>
                <a:schemeClr val="dk1"/>
              </a:buClr>
              <a:buSzPts val="3200"/>
              <a:buFont typeface="Arial"/>
              <a:buChar char="–"/>
            </a:pPr>
            <a:r>
              <a:rPr b="0" i="0" lang="en-US" sz="2800" u="none" cap="none" strike="noStrike">
                <a:solidFill>
                  <a:schemeClr val="dk1"/>
                </a:solidFill>
                <a:latin typeface="Calibri"/>
                <a:ea typeface="Calibri"/>
                <a:cs typeface="Calibri"/>
                <a:sym typeface="Calibri"/>
              </a:rPr>
              <a:t>What happens if a function calls another function?</a:t>
            </a:r>
            <a:endParaRPr/>
          </a:p>
          <a:p>
            <a:pPr indent="-285750" lvl="1" marL="742950" marR="0" rtl="0" algn="l">
              <a:spcBef>
                <a:spcPts val="560"/>
              </a:spcBef>
              <a:spcAft>
                <a:spcPts val="0"/>
              </a:spcAft>
              <a:buClr>
                <a:schemeClr val="dk1"/>
              </a:buClr>
              <a:buFont typeface="Arial"/>
              <a:buNone/>
            </a:pPr>
            <a:r>
              <a:rPr b="0" i="0" lang="en-US" sz="2800" u="none" cap="none" strike="noStrike">
                <a:solidFill>
                  <a:schemeClr val="dk1"/>
                </a:solidFill>
                <a:latin typeface="Calibri"/>
                <a:ea typeface="Calibri"/>
                <a:cs typeface="Calibri"/>
                <a:sym typeface="Calibri"/>
              </a:rPr>
              <a:t>	(</a:t>
            </a:r>
            <a:r>
              <a:rPr b="0" i="0" lang="en-US" sz="2600" u="none" cap="none" strike="noStrike">
                <a:solidFill>
                  <a:schemeClr val="dk1"/>
                </a:solidFill>
                <a:latin typeface="Courier New"/>
                <a:ea typeface="Courier New"/>
                <a:cs typeface="Courier New"/>
                <a:sym typeface="Courier New"/>
              </a:rPr>
              <a:t>$ra</a:t>
            </a:r>
            <a:r>
              <a:rPr b="0" i="0" lang="en-US" sz="2800" u="none" cap="none" strike="noStrike">
                <a:solidFill>
                  <a:schemeClr val="dk1"/>
                </a:solidFill>
                <a:latin typeface="Calibri"/>
                <a:ea typeface="Calibri"/>
                <a:cs typeface="Calibri"/>
                <a:sym typeface="Calibri"/>
              </a:rPr>
              <a:t> would get overwritten!)</a:t>
            </a:r>
            <a:endParaRPr/>
          </a:p>
        </p:txBody>
      </p:sp>
      <p:sp>
        <p:nvSpPr>
          <p:cNvPr id="880" name="Google Shape;880;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81" name="Google Shape;881;p7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882" name="Google Shape;882;p7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73"/>
          <p:cNvSpPr txBox="1"/>
          <p:nvPr>
            <p:ph type="title"/>
          </p:nvPr>
        </p:nvSpPr>
        <p:spPr>
          <a:xfrm>
            <a:off x="457200" y="1222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4"/>
              </a:buClr>
              <a:buFont typeface="Calibri"/>
              <a:buNone/>
            </a:pPr>
            <a:r>
              <a:rPr b="0" i="0" lang="en-US" sz="4400" u="none" cap="none" strike="noStrike">
                <a:solidFill>
                  <a:schemeClr val="accent4"/>
                </a:solidFill>
                <a:latin typeface="Calibri"/>
                <a:ea typeface="Calibri"/>
                <a:cs typeface="Calibri"/>
                <a:sym typeface="Calibri"/>
              </a:rPr>
              <a:t>Saved</a:t>
            </a:r>
            <a:r>
              <a:rPr b="0" i="0" lang="en-US" sz="4400" u="none" cap="none" strike="noStrike">
                <a:solidFill>
                  <a:schemeClr val="accent1"/>
                </a:solidFill>
                <a:latin typeface="Calibri"/>
                <a:ea typeface="Calibri"/>
                <a:cs typeface="Calibri"/>
                <a:sym typeface="Calibri"/>
              </a:rPr>
              <a:t> Registers</a:t>
            </a:r>
            <a:endParaRPr b="0" i="0" sz="4400" u="none" cap="none" strike="noStrike">
              <a:solidFill>
                <a:schemeClr val="accent1"/>
              </a:solidFill>
              <a:latin typeface="Calibri"/>
              <a:ea typeface="Calibri"/>
              <a:cs typeface="Calibri"/>
              <a:sym typeface="Calibri"/>
            </a:endParaRPr>
          </a:p>
        </p:txBody>
      </p:sp>
      <p:sp>
        <p:nvSpPr>
          <p:cNvPr id="891" name="Google Shape;891;p73"/>
          <p:cNvSpPr txBox="1"/>
          <p:nvPr>
            <p:ph idx="1" type="body"/>
          </p:nvPr>
        </p:nvSpPr>
        <p:spPr>
          <a:xfrm>
            <a:off x="457200" y="1066800"/>
            <a:ext cx="8229600" cy="4846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These registers are expected to be the same before and after a function call</a:t>
            </a:r>
            <a:endParaRPr/>
          </a:p>
          <a:p>
            <a:pPr indent="-285750" lvl="1" marL="742950" marR="0" rtl="0" algn="l">
              <a:lnSpc>
                <a:spcPct val="90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If calle</a:t>
            </a:r>
            <a:r>
              <a:rPr b="0" i="0" lang="en-US" sz="2600" u="none" cap="none" strike="noStrike">
                <a:solidFill>
                  <a:schemeClr val="accent1"/>
                </a:solidFill>
                <a:latin typeface="Calibri"/>
                <a:ea typeface="Calibri"/>
                <a:cs typeface="Calibri"/>
                <a:sym typeface="Calibri"/>
              </a:rPr>
              <a:t>E</a:t>
            </a:r>
            <a:r>
              <a:rPr b="0" i="0" lang="en-US" sz="2600" u="none" cap="none" strike="noStrike">
                <a:solidFill>
                  <a:schemeClr val="dk1"/>
                </a:solidFill>
                <a:latin typeface="Calibri"/>
                <a:ea typeface="Calibri"/>
                <a:cs typeface="Calibri"/>
                <a:sym typeface="Calibri"/>
              </a:rPr>
              <a:t> uses them, it must </a:t>
            </a:r>
            <a:r>
              <a:rPr b="0" i="0" lang="en-US" sz="2600" u="none" cap="none" strike="noStrike">
                <a:solidFill>
                  <a:schemeClr val="accent4"/>
                </a:solidFill>
                <a:latin typeface="Calibri"/>
                <a:ea typeface="Calibri"/>
                <a:cs typeface="Calibri"/>
                <a:sym typeface="Calibri"/>
              </a:rPr>
              <a:t>restore values before returning</a:t>
            </a:r>
            <a:endParaRPr/>
          </a:p>
          <a:p>
            <a:pPr indent="-285750" lvl="1" marL="742950" marR="0" rtl="0" algn="l">
              <a:lnSpc>
                <a:spcPct val="90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This means save the old values, use the registers, then reload the old values back into the registers</a:t>
            </a:r>
            <a:endParaRPr b="0" i="0" sz="2600" u="none" cap="none" strike="noStrike">
              <a:solidFill>
                <a:schemeClr val="dk1"/>
              </a:solidFill>
              <a:latin typeface="Calibri"/>
              <a:ea typeface="Calibri"/>
              <a:cs typeface="Calibri"/>
              <a:sym typeface="Calibri"/>
            </a:endParaRPr>
          </a:p>
          <a:p>
            <a:pPr indent="-342900" lvl="0" marL="342900" marR="0" rtl="0" algn="l">
              <a:lnSpc>
                <a:spcPct val="90000"/>
              </a:lnSpc>
              <a:spcBef>
                <a:spcPts val="600"/>
              </a:spcBef>
              <a:spcAft>
                <a:spcPts val="0"/>
              </a:spcAft>
              <a:buClr>
                <a:srgbClr val="FF0000"/>
              </a:buClr>
              <a:buSzPts val="3000"/>
              <a:buFont typeface="Arial"/>
              <a:buChar char="•"/>
            </a:pPr>
            <a:r>
              <a:rPr b="0" i="0" lang="en-US" sz="3000" u="none" cap="none" strike="noStrike">
                <a:solidFill>
                  <a:srgbClr val="FF0000"/>
                </a:solidFill>
                <a:latin typeface="Courier New"/>
                <a:ea typeface="Courier New"/>
                <a:cs typeface="Courier New"/>
                <a:sym typeface="Courier New"/>
              </a:rPr>
              <a:t>$s0</a:t>
            </a:r>
            <a:r>
              <a:rPr b="0" i="0" lang="en-US" sz="3000" u="none" cap="none" strike="noStrike">
                <a:solidFill>
                  <a:srgbClr val="FF0000"/>
                </a:solidFill>
                <a:latin typeface="Calibri"/>
                <a:ea typeface="Calibri"/>
                <a:cs typeface="Calibri"/>
                <a:sym typeface="Calibri"/>
              </a:rPr>
              <a:t>-</a:t>
            </a:r>
            <a:r>
              <a:rPr b="0" i="0" lang="en-US" sz="3000" u="none" cap="none" strike="noStrike">
                <a:solidFill>
                  <a:srgbClr val="FF0000"/>
                </a:solidFill>
                <a:latin typeface="Courier New"/>
                <a:ea typeface="Courier New"/>
                <a:cs typeface="Courier New"/>
                <a:sym typeface="Courier New"/>
              </a:rPr>
              <a:t>$s7</a:t>
            </a:r>
            <a:r>
              <a:rPr b="0" i="0" lang="en-US" sz="3000" u="none" cap="none" strike="noStrike">
                <a:solidFill>
                  <a:srgbClr val="FF0000"/>
                </a:solidFill>
                <a:latin typeface="Calibri"/>
                <a:ea typeface="Calibri"/>
                <a:cs typeface="Calibri"/>
                <a:sym typeface="Calibri"/>
              </a:rPr>
              <a:t> </a:t>
            </a:r>
            <a:r>
              <a:rPr b="0" i="0" lang="en-US" sz="3000" u="none" cap="none" strike="noStrike">
                <a:solidFill>
                  <a:schemeClr val="dk1"/>
                </a:solidFill>
                <a:latin typeface="Calibri"/>
                <a:ea typeface="Calibri"/>
                <a:cs typeface="Calibri"/>
                <a:sym typeface="Calibri"/>
              </a:rPr>
              <a:t>(</a:t>
            </a:r>
            <a:r>
              <a:rPr b="0" i="1" lang="en-US" sz="3000" u="none" cap="none" strike="noStrike">
                <a:solidFill>
                  <a:schemeClr val="dk1"/>
                </a:solidFill>
                <a:latin typeface="Calibri"/>
                <a:ea typeface="Calibri"/>
                <a:cs typeface="Calibri"/>
                <a:sym typeface="Calibri"/>
              </a:rPr>
              <a:t>saved</a:t>
            </a:r>
            <a:r>
              <a:rPr b="0" i="0" lang="en-US" sz="3000" u="none" cap="none" strike="noStrike">
                <a:solidFill>
                  <a:schemeClr val="dk1"/>
                </a:solidFill>
                <a:latin typeface="Calibri"/>
                <a:ea typeface="Calibri"/>
                <a:cs typeface="Calibri"/>
                <a:sym typeface="Calibri"/>
              </a:rPr>
              <a:t> registers)</a:t>
            </a:r>
            <a:endParaRPr/>
          </a:p>
          <a:p>
            <a:pPr indent="-342900" lvl="0" marL="342900" marR="0" rtl="0" algn="l">
              <a:lnSpc>
                <a:spcPct val="90000"/>
              </a:lnSpc>
              <a:spcBef>
                <a:spcPts val="600"/>
              </a:spcBef>
              <a:spcAft>
                <a:spcPts val="0"/>
              </a:spcAft>
              <a:buClr>
                <a:srgbClr val="FF0000"/>
              </a:buClr>
              <a:buSzPts val="3000"/>
              <a:buFont typeface="Arial"/>
              <a:buChar char="•"/>
            </a:pPr>
            <a:r>
              <a:rPr b="0" i="0" lang="en-US" sz="3000" u="none" cap="none" strike="noStrike">
                <a:solidFill>
                  <a:srgbClr val="FF0000"/>
                </a:solidFill>
                <a:latin typeface="Courier New"/>
                <a:ea typeface="Courier New"/>
                <a:cs typeface="Courier New"/>
                <a:sym typeface="Courier New"/>
              </a:rPr>
              <a:t>$sp</a:t>
            </a:r>
            <a:r>
              <a:rPr b="0" i="0" lang="en-US" sz="3000" u="none" cap="none" strike="noStrike">
                <a:solidFill>
                  <a:srgbClr val="FF0000"/>
                </a:solidFill>
                <a:latin typeface="Calibri"/>
                <a:ea typeface="Calibri"/>
                <a:cs typeface="Calibri"/>
                <a:sym typeface="Calibri"/>
              </a:rPr>
              <a:t> </a:t>
            </a:r>
            <a:r>
              <a:rPr b="0" i="0" lang="en-US" sz="3000" u="none" cap="none" strike="noStrike">
                <a:solidFill>
                  <a:schemeClr val="dk1"/>
                </a:solidFill>
                <a:latin typeface="Calibri"/>
                <a:ea typeface="Calibri"/>
                <a:cs typeface="Calibri"/>
                <a:sym typeface="Calibri"/>
              </a:rPr>
              <a:t>(stack pointer)</a:t>
            </a:r>
            <a:endParaRPr/>
          </a:p>
          <a:p>
            <a:pPr indent="-285750" lvl="1" marL="742950" marR="0" rtl="0" algn="l">
              <a:lnSpc>
                <a:spcPct val="90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If not in same place, the caller won’t be able to properly restore values from the stack</a:t>
            </a:r>
            <a:endParaRPr/>
          </a:p>
          <a:p>
            <a:pPr indent="-342900" lvl="0" marL="342900" marR="0" rtl="0" algn="l">
              <a:lnSpc>
                <a:spcPct val="90000"/>
              </a:lnSpc>
              <a:spcBef>
                <a:spcPts val="600"/>
              </a:spcBef>
              <a:spcAft>
                <a:spcPts val="0"/>
              </a:spcAft>
              <a:buClr>
                <a:srgbClr val="FF0000"/>
              </a:buClr>
              <a:buSzPts val="3000"/>
              <a:buFont typeface="Arial"/>
              <a:buChar char="•"/>
            </a:pPr>
            <a:r>
              <a:rPr b="0" i="0" lang="en-US" sz="3000" u="none" cap="none" strike="noStrike">
                <a:solidFill>
                  <a:srgbClr val="FF0000"/>
                </a:solidFill>
                <a:latin typeface="Courier New"/>
                <a:ea typeface="Courier New"/>
                <a:cs typeface="Courier New"/>
                <a:sym typeface="Courier New"/>
              </a:rPr>
              <a:t>$ra</a:t>
            </a:r>
            <a:r>
              <a:rPr b="0" i="0" lang="en-US" sz="3000" u="none" cap="none" strike="noStrike">
                <a:solidFill>
                  <a:schemeClr val="dk1"/>
                </a:solidFill>
                <a:latin typeface="Calibri"/>
                <a:ea typeface="Calibri"/>
                <a:cs typeface="Calibri"/>
                <a:sym typeface="Calibri"/>
              </a:rPr>
              <a:t> (return address)</a:t>
            </a:r>
            <a:endParaRPr b="0" i="0" sz="3000" u="none" cap="none" strike="noStrike">
              <a:solidFill>
                <a:schemeClr val="dk1"/>
              </a:solidFill>
              <a:latin typeface="Calibri"/>
              <a:ea typeface="Calibri"/>
              <a:cs typeface="Calibri"/>
              <a:sym typeface="Calibri"/>
            </a:endParaRPr>
          </a:p>
        </p:txBody>
      </p:sp>
      <p:sp>
        <p:nvSpPr>
          <p:cNvPr id="892" name="Google Shape;892;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93" name="Google Shape;893;p7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894" name="Google Shape;894;p7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pic>
        <p:nvPicPr>
          <p:cNvPr id="895" name="Google Shape;895;p73"/>
          <p:cNvPicPr preferRelativeResize="0"/>
          <p:nvPr/>
        </p:nvPicPr>
        <p:blipFill>
          <a:blip r:embed="rId3">
            <a:alphaModFix/>
          </a:blip>
          <a:stretch>
            <a:fillRect/>
          </a:stretch>
        </p:blipFill>
        <p:spPr>
          <a:xfrm>
            <a:off x="6190525" y="3500776"/>
            <a:ext cx="846374" cy="788252"/>
          </a:xfrm>
          <a:prstGeom prst="rect">
            <a:avLst/>
          </a:prstGeom>
          <a:noFill/>
          <a:ln>
            <a:noFill/>
          </a:ln>
        </p:spPr>
      </p:pic>
      <p:pic>
        <p:nvPicPr>
          <p:cNvPr id="896" name="Google Shape;896;p73"/>
          <p:cNvPicPr preferRelativeResize="0"/>
          <p:nvPr/>
        </p:nvPicPr>
        <p:blipFill>
          <a:blip r:embed="rId4">
            <a:alphaModFix/>
          </a:blip>
          <a:stretch>
            <a:fillRect/>
          </a:stretch>
        </p:blipFill>
        <p:spPr>
          <a:xfrm>
            <a:off x="6217782" y="3973607"/>
            <a:ext cx="315419" cy="315416"/>
          </a:xfrm>
          <a:prstGeom prst="rect">
            <a:avLst/>
          </a:prstGeom>
          <a:noFill/>
          <a:ln>
            <a:noFill/>
          </a:ln>
        </p:spPr>
      </p:pic>
      <p:grpSp>
        <p:nvGrpSpPr>
          <p:cNvPr id="897" name="Google Shape;897;p73"/>
          <p:cNvGrpSpPr/>
          <p:nvPr/>
        </p:nvGrpSpPr>
        <p:grpSpPr>
          <a:xfrm>
            <a:off x="4491719" y="5625950"/>
            <a:ext cx="511531" cy="381523"/>
            <a:chOff x="7768319" y="3644750"/>
            <a:chExt cx="511531" cy="381523"/>
          </a:xfrm>
        </p:grpSpPr>
        <p:pic>
          <p:nvPicPr>
            <p:cNvPr id="898" name="Google Shape;898;p73"/>
            <p:cNvPicPr preferRelativeResize="0"/>
            <p:nvPr/>
          </p:nvPicPr>
          <p:blipFill rotWithShape="1">
            <a:blip r:embed="rId5">
              <a:alphaModFix/>
            </a:blip>
            <a:srcRect b="13532" l="15995" r="15824" t="0"/>
            <a:stretch/>
          </p:blipFill>
          <p:spPr>
            <a:xfrm>
              <a:off x="7768319" y="3661173"/>
              <a:ext cx="383860" cy="365100"/>
            </a:xfrm>
            <a:prstGeom prst="rect">
              <a:avLst/>
            </a:prstGeom>
            <a:noFill/>
            <a:ln>
              <a:noFill/>
            </a:ln>
          </p:spPr>
        </p:pic>
        <p:sp>
          <p:nvSpPr>
            <p:cNvPr id="899" name="Google Shape;899;p73"/>
            <p:cNvSpPr txBox="1"/>
            <p:nvPr/>
          </p:nvSpPr>
          <p:spPr>
            <a:xfrm>
              <a:off x="7768350" y="3644750"/>
              <a:ext cx="511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$ra</a:t>
              </a:r>
              <a:endParaRPr/>
            </a:p>
          </p:txBody>
        </p:sp>
      </p:grpSp>
      <p:pic>
        <p:nvPicPr>
          <p:cNvPr id="900" name="Google Shape;900;p73"/>
          <p:cNvPicPr preferRelativeResize="0"/>
          <p:nvPr/>
        </p:nvPicPr>
        <p:blipFill rotWithShape="1">
          <a:blip r:embed="rId6">
            <a:alphaModFix/>
          </a:blip>
          <a:srcRect b="5589" l="0" r="0" t="0"/>
          <a:stretch/>
        </p:blipFill>
        <p:spPr>
          <a:xfrm>
            <a:off x="5073225" y="3611454"/>
            <a:ext cx="946575" cy="893639"/>
          </a:xfrm>
          <a:prstGeom prst="rect">
            <a:avLst/>
          </a:prstGeom>
          <a:noFill/>
          <a:ln>
            <a:noFill/>
          </a:ln>
        </p:spPr>
      </p:pic>
      <p:pic>
        <p:nvPicPr>
          <p:cNvPr id="901" name="Google Shape;901;p73"/>
          <p:cNvPicPr preferRelativeResize="0"/>
          <p:nvPr/>
        </p:nvPicPr>
        <p:blipFill rotWithShape="1">
          <a:blip r:embed="rId7">
            <a:alphaModFix/>
          </a:blip>
          <a:srcRect b="14527" l="0" r="0" t="17873"/>
          <a:stretch/>
        </p:blipFill>
        <p:spPr>
          <a:xfrm rot="-1454467">
            <a:off x="5344430" y="4175970"/>
            <a:ext cx="486856" cy="3291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6"/>
              </a:buClr>
              <a:buFont typeface="Calibri"/>
              <a:buNone/>
            </a:pPr>
            <a:r>
              <a:rPr b="0" i="0" lang="en-US" sz="4400" u="none" cap="none" strike="noStrike">
                <a:solidFill>
                  <a:schemeClr val="accent6"/>
                </a:solidFill>
                <a:latin typeface="Calibri"/>
                <a:ea typeface="Calibri"/>
                <a:cs typeface="Calibri"/>
                <a:sym typeface="Calibri"/>
              </a:rPr>
              <a:t>Volatile </a:t>
            </a:r>
            <a:r>
              <a:rPr b="0" i="0" lang="en-US" sz="4400" u="none" cap="none" strike="noStrike">
                <a:solidFill>
                  <a:schemeClr val="accent1"/>
                </a:solidFill>
                <a:latin typeface="Calibri"/>
                <a:ea typeface="Calibri"/>
                <a:cs typeface="Calibri"/>
                <a:sym typeface="Calibri"/>
              </a:rPr>
              <a:t>Registers</a:t>
            </a:r>
            <a:endParaRPr b="0" i="0" sz="4400" u="none" cap="none" strike="noStrike">
              <a:solidFill>
                <a:schemeClr val="accent1"/>
              </a:solidFill>
              <a:latin typeface="Calibri"/>
              <a:ea typeface="Calibri"/>
              <a:cs typeface="Calibri"/>
              <a:sym typeface="Calibri"/>
            </a:endParaRPr>
          </a:p>
        </p:txBody>
      </p:sp>
      <p:sp>
        <p:nvSpPr>
          <p:cNvPr id="910" name="Google Shape;910;p74"/>
          <p:cNvSpPr txBox="1"/>
          <p:nvPr>
            <p:ph idx="1" type="body"/>
          </p:nvPr>
        </p:nvSpPr>
        <p:spPr>
          <a:xfrm>
            <a:off x="457200" y="1600200"/>
            <a:ext cx="8229600" cy="493776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These registers </a:t>
            </a:r>
            <a:r>
              <a:rPr b="0" i="0" lang="en-US" sz="2960" u="none" cap="none" strike="noStrike">
                <a:solidFill>
                  <a:schemeClr val="accent6"/>
                </a:solidFill>
                <a:latin typeface="Calibri"/>
                <a:ea typeface="Calibri"/>
                <a:cs typeface="Calibri"/>
                <a:sym typeface="Calibri"/>
              </a:rPr>
              <a:t>can be freely changed</a:t>
            </a:r>
            <a:r>
              <a:rPr b="0" i="0" lang="en-US" sz="2960" u="none" cap="none" strike="noStrike">
                <a:solidFill>
                  <a:schemeClr val="dk1"/>
                </a:solidFill>
                <a:latin typeface="Calibri"/>
                <a:ea typeface="Calibri"/>
                <a:cs typeface="Calibri"/>
                <a:sym typeface="Calibri"/>
              </a:rPr>
              <a:t> by the calle</a:t>
            </a:r>
            <a:r>
              <a:rPr b="0" i="0" lang="en-US" sz="2960" u="none" cap="none" strike="noStrike">
                <a:solidFill>
                  <a:schemeClr val="accent1"/>
                </a:solidFill>
                <a:latin typeface="Calibri"/>
                <a:ea typeface="Calibri"/>
                <a:cs typeface="Calibri"/>
                <a:sym typeface="Calibri"/>
              </a:rPr>
              <a:t>E</a:t>
            </a:r>
            <a:endParaRPr b="0" i="0" sz="2960" u="none" cap="none" strike="noStrike">
              <a:solidFill>
                <a:schemeClr val="accent1"/>
              </a:solidFill>
              <a:latin typeface="Calibri"/>
              <a:ea typeface="Calibri"/>
              <a:cs typeface="Calibri"/>
              <a:sym typeface="Calibri"/>
            </a:endParaRPr>
          </a:p>
          <a:p>
            <a:pPr indent="-285750" lvl="1" marL="742950" marR="0" rtl="0" algn="l">
              <a:lnSpc>
                <a:spcPct val="100000"/>
              </a:lnSpc>
              <a:spcBef>
                <a:spcPts val="672"/>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If calle</a:t>
            </a:r>
            <a:r>
              <a:rPr b="0" i="0" lang="en-US" sz="2590" u="none" cap="none" strike="noStrike">
                <a:solidFill>
                  <a:srgbClr val="C0504D"/>
                </a:solidFill>
                <a:latin typeface="Calibri"/>
                <a:ea typeface="Calibri"/>
                <a:cs typeface="Calibri"/>
                <a:sym typeface="Calibri"/>
              </a:rPr>
              <a:t>R</a:t>
            </a:r>
            <a:r>
              <a:rPr b="0" i="0" lang="en-US" sz="2590" u="none" cap="none" strike="noStrike">
                <a:solidFill>
                  <a:schemeClr val="dk1"/>
                </a:solidFill>
                <a:latin typeface="Calibri"/>
                <a:ea typeface="Calibri"/>
                <a:cs typeface="Calibri"/>
                <a:sym typeface="Calibri"/>
              </a:rPr>
              <a:t> needs them, it must save those values before making a procedure call</a:t>
            </a:r>
            <a:endParaRPr b="0" i="0" sz="2405" u="none" cap="none" strike="noStrike">
              <a:solidFill>
                <a:schemeClr val="dk1"/>
              </a:solidFill>
              <a:latin typeface="Courier New"/>
              <a:ea typeface="Courier New"/>
              <a:cs typeface="Courier New"/>
              <a:sym typeface="Courier New"/>
            </a:endParaRPr>
          </a:p>
          <a:p>
            <a:pPr indent="-342900" lvl="0" marL="342900" marR="0" rtl="0" algn="l">
              <a:lnSpc>
                <a:spcPct val="100000"/>
              </a:lnSpc>
              <a:spcBef>
                <a:spcPts val="672"/>
              </a:spcBef>
              <a:spcAft>
                <a:spcPts val="0"/>
              </a:spcAft>
              <a:buClr>
                <a:srgbClr val="FF0000"/>
              </a:buClr>
              <a:buSzPts val="2960"/>
              <a:buFont typeface="Arial"/>
              <a:buChar char="•"/>
            </a:pPr>
            <a:r>
              <a:rPr b="0" i="0" lang="en-US" sz="2960" u="none" cap="none" strike="noStrike">
                <a:solidFill>
                  <a:srgbClr val="FF0000"/>
                </a:solidFill>
                <a:latin typeface="Courier New"/>
                <a:ea typeface="Courier New"/>
                <a:cs typeface="Courier New"/>
                <a:sym typeface="Courier New"/>
              </a:rPr>
              <a:t>$t0-$t9</a:t>
            </a:r>
            <a:r>
              <a:rPr b="0" i="0" lang="en-US" sz="2960" u="none" cap="none" strike="noStrike">
                <a:solidFill>
                  <a:srgbClr val="FF0000"/>
                </a:solidFill>
                <a:latin typeface="Calibri"/>
                <a:ea typeface="Calibri"/>
                <a:cs typeface="Calibri"/>
                <a:sym typeface="Calibri"/>
              </a:rPr>
              <a:t> </a:t>
            </a:r>
            <a:r>
              <a:rPr b="0" i="0" lang="en-US" sz="2960" u="none" cap="none" strike="noStrike">
                <a:solidFill>
                  <a:schemeClr val="dk1"/>
                </a:solidFill>
                <a:latin typeface="Calibri"/>
                <a:ea typeface="Calibri"/>
                <a:cs typeface="Calibri"/>
                <a:sym typeface="Calibri"/>
              </a:rPr>
              <a:t>(</a:t>
            </a:r>
            <a:r>
              <a:rPr b="0" i="1" lang="en-US" sz="2960" u="none" cap="none" strike="noStrike">
                <a:solidFill>
                  <a:schemeClr val="dk1"/>
                </a:solidFill>
                <a:latin typeface="Calibri"/>
                <a:ea typeface="Calibri"/>
                <a:cs typeface="Calibri"/>
                <a:sym typeface="Calibri"/>
              </a:rPr>
              <a:t>temporary</a:t>
            </a:r>
            <a:r>
              <a:rPr b="0" i="0" lang="en-US" sz="2960" u="none" cap="none" strike="noStrike">
                <a:solidFill>
                  <a:schemeClr val="dk1"/>
                </a:solidFill>
                <a:latin typeface="Calibri"/>
                <a:ea typeface="Calibri"/>
                <a:cs typeface="Calibri"/>
                <a:sym typeface="Calibri"/>
              </a:rPr>
              <a:t> registers)</a:t>
            </a:r>
            <a:endParaRPr/>
          </a:p>
          <a:p>
            <a:pPr indent="-342900" lvl="0" marL="342900" marR="0" rtl="0" algn="l">
              <a:lnSpc>
                <a:spcPct val="100000"/>
              </a:lnSpc>
              <a:spcBef>
                <a:spcPts val="672"/>
              </a:spcBef>
              <a:spcAft>
                <a:spcPts val="0"/>
              </a:spcAft>
              <a:buClr>
                <a:srgbClr val="FF0000"/>
              </a:buClr>
              <a:buSzPts val="2960"/>
              <a:buFont typeface="Arial"/>
              <a:buChar char="•"/>
            </a:pPr>
            <a:r>
              <a:rPr b="0" i="0" lang="en-US" sz="2960" u="none" cap="none" strike="noStrike">
                <a:solidFill>
                  <a:srgbClr val="FF0000"/>
                </a:solidFill>
                <a:latin typeface="Courier New"/>
                <a:ea typeface="Courier New"/>
                <a:cs typeface="Courier New"/>
                <a:sym typeface="Courier New"/>
              </a:rPr>
              <a:t>$v0-$v1</a:t>
            </a:r>
            <a:r>
              <a:rPr b="1" i="0" lang="en-US" sz="2960" u="none" cap="none" strike="noStrike">
                <a:solidFill>
                  <a:schemeClr val="dk1"/>
                </a:solidFill>
                <a:latin typeface="Calibri"/>
                <a:ea typeface="Calibri"/>
                <a:cs typeface="Calibri"/>
                <a:sym typeface="Calibri"/>
              </a:rPr>
              <a:t> </a:t>
            </a:r>
            <a:r>
              <a:rPr b="0" i="0" lang="en-US" sz="2960" u="none" cap="none" strike="noStrike">
                <a:solidFill>
                  <a:schemeClr val="dk1"/>
                </a:solidFill>
                <a:latin typeface="Calibri"/>
                <a:ea typeface="Calibri"/>
                <a:cs typeface="Calibri"/>
                <a:sym typeface="Calibri"/>
              </a:rPr>
              <a:t>(return values)</a:t>
            </a:r>
            <a:endParaRPr/>
          </a:p>
          <a:p>
            <a:pPr indent="-285750" lvl="1" marL="742950" marR="0" rtl="0" algn="l">
              <a:lnSpc>
                <a:spcPct val="100000"/>
              </a:lnSpc>
              <a:spcBef>
                <a:spcPts val="672"/>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These will contain the new returned values</a:t>
            </a:r>
            <a:endParaRPr/>
          </a:p>
          <a:p>
            <a:pPr indent="-342900" lvl="0" marL="342900" marR="0" rtl="0" algn="l">
              <a:lnSpc>
                <a:spcPct val="100000"/>
              </a:lnSpc>
              <a:spcBef>
                <a:spcPts val="672"/>
              </a:spcBef>
              <a:spcAft>
                <a:spcPts val="0"/>
              </a:spcAft>
              <a:buClr>
                <a:srgbClr val="FF0000"/>
              </a:buClr>
              <a:buSzPts val="2960"/>
              <a:buFont typeface="Arial"/>
              <a:buChar char="•"/>
            </a:pPr>
            <a:r>
              <a:rPr b="0" i="0" lang="en-US" sz="2960" u="none" cap="none" strike="noStrike">
                <a:solidFill>
                  <a:srgbClr val="FF0000"/>
                </a:solidFill>
                <a:latin typeface="Courier New"/>
                <a:ea typeface="Courier New"/>
                <a:cs typeface="Courier New"/>
                <a:sym typeface="Courier New"/>
              </a:rPr>
              <a:t>$a0</a:t>
            </a:r>
            <a:r>
              <a:rPr b="0" i="0" lang="en-US" sz="2960" u="none" cap="none" strike="noStrike">
                <a:solidFill>
                  <a:srgbClr val="FF0000"/>
                </a:solidFill>
                <a:latin typeface="Calibri"/>
                <a:ea typeface="Calibri"/>
                <a:cs typeface="Calibri"/>
                <a:sym typeface="Calibri"/>
              </a:rPr>
              <a:t>-</a:t>
            </a:r>
            <a:r>
              <a:rPr b="0" i="0" lang="en-US" sz="2960" u="none" cap="none" strike="noStrike">
                <a:solidFill>
                  <a:srgbClr val="FF0000"/>
                </a:solidFill>
                <a:latin typeface="Courier New"/>
                <a:ea typeface="Courier New"/>
                <a:cs typeface="Courier New"/>
                <a:sym typeface="Courier New"/>
              </a:rPr>
              <a:t>$a3</a:t>
            </a:r>
            <a:r>
              <a:rPr b="0" i="0" lang="en-US" sz="2960" u="none" cap="none" strike="noStrike">
                <a:solidFill>
                  <a:schemeClr val="dk1"/>
                </a:solidFill>
                <a:latin typeface="Calibri"/>
                <a:ea typeface="Calibri"/>
                <a:cs typeface="Calibri"/>
                <a:sym typeface="Calibri"/>
              </a:rPr>
              <a:t> (return address and arguments) </a:t>
            </a:r>
            <a:endParaRPr/>
          </a:p>
          <a:p>
            <a:pPr indent="-285750" lvl="1" marL="742950" marR="0" rtl="0" algn="l">
              <a:lnSpc>
                <a:spcPct val="100000"/>
              </a:lnSpc>
              <a:spcBef>
                <a:spcPts val="672"/>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These will change if calle</a:t>
            </a:r>
            <a:r>
              <a:rPr b="0" i="0" lang="en-US" sz="2590" u="none" cap="none" strike="noStrike">
                <a:solidFill>
                  <a:schemeClr val="accent1"/>
                </a:solidFill>
                <a:latin typeface="Calibri"/>
                <a:ea typeface="Calibri"/>
                <a:cs typeface="Calibri"/>
                <a:sym typeface="Calibri"/>
              </a:rPr>
              <a:t>E</a:t>
            </a:r>
            <a:r>
              <a:rPr b="0" i="0" lang="en-US" sz="2590" u="none" cap="none" strike="noStrike">
                <a:solidFill>
                  <a:schemeClr val="dk1"/>
                </a:solidFill>
                <a:latin typeface="Calibri"/>
                <a:ea typeface="Calibri"/>
                <a:cs typeface="Calibri"/>
                <a:sym typeface="Calibri"/>
              </a:rPr>
              <a:t> invokes another function (nested function means calle</a:t>
            </a:r>
            <a:r>
              <a:rPr b="0" i="0" lang="en-US" sz="2590" u="none" cap="none" strike="noStrike">
                <a:solidFill>
                  <a:schemeClr val="accent1"/>
                </a:solidFill>
                <a:latin typeface="Calibri"/>
                <a:ea typeface="Calibri"/>
                <a:cs typeface="Calibri"/>
                <a:sym typeface="Calibri"/>
              </a:rPr>
              <a:t>E</a:t>
            </a:r>
            <a:r>
              <a:rPr b="0" i="0" lang="en-US" sz="2590" u="none" cap="none" strike="noStrike">
                <a:solidFill>
                  <a:schemeClr val="dk1"/>
                </a:solidFill>
                <a:latin typeface="Calibri"/>
                <a:ea typeface="Calibri"/>
                <a:cs typeface="Calibri"/>
                <a:sym typeface="Calibri"/>
              </a:rPr>
              <a:t> is also a calle</a:t>
            </a:r>
            <a:r>
              <a:rPr b="0" i="0" lang="en-US" sz="2590" u="none" cap="none" strike="noStrike">
                <a:solidFill>
                  <a:srgbClr val="C0504D"/>
                </a:solidFill>
                <a:latin typeface="Calibri"/>
                <a:ea typeface="Calibri"/>
                <a:cs typeface="Calibri"/>
                <a:sym typeface="Calibri"/>
              </a:rPr>
              <a:t>R</a:t>
            </a:r>
            <a:r>
              <a:rPr b="0" i="0" lang="en-US" sz="2590" u="none" cap="none" strike="noStrike">
                <a:solidFill>
                  <a:schemeClr val="dk1"/>
                </a:solidFill>
                <a:latin typeface="Calibri"/>
                <a:ea typeface="Calibri"/>
                <a:cs typeface="Calibri"/>
                <a:sym typeface="Calibri"/>
              </a:rPr>
              <a:t>)</a:t>
            </a:r>
            <a:endParaRPr b="0" i="0" sz="2590" u="none" cap="none" strike="noStrike">
              <a:solidFill>
                <a:schemeClr val="dk1"/>
              </a:solidFill>
              <a:latin typeface="Calibri"/>
              <a:ea typeface="Calibri"/>
              <a:cs typeface="Calibri"/>
              <a:sym typeface="Calibri"/>
            </a:endParaRPr>
          </a:p>
        </p:txBody>
      </p:sp>
      <p:sp>
        <p:nvSpPr>
          <p:cNvPr id="911" name="Google Shape;911;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12" name="Google Shape;912;p7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13" name="Google Shape;913;p7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pic>
        <p:nvPicPr>
          <p:cNvPr id="914" name="Google Shape;914;p74"/>
          <p:cNvPicPr preferRelativeResize="0"/>
          <p:nvPr/>
        </p:nvPicPr>
        <p:blipFill>
          <a:blip r:embed="rId3">
            <a:alphaModFix/>
          </a:blip>
          <a:stretch>
            <a:fillRect/>
          </a:stretch>
        </p:blipFill>
        <p:spPr>
          <a:xfrm>
            <a:off x="6465952" y="2961727"/>
            <a:ext cx="883448" cy="1143000"/>
          </a:xfrm>
          <a:prstGeom prst="rect">
            <a:avLst/>
          </a:prstGeom>
          <a:noFill/>
          <a:ln>
            <a:noFill/>
          </a:ln>
        </p:spPr>
      </p:pic>
      <p:sp>
        <p:nvSpPr>
          <p:cNvPr id="915" name="Google Shape;915;p74"/>
          <p:cNvSpPr txBox="1"/>
          <p:nvPr/>
        </p:nvSpPr>
        <p:spPr>
          <a:xfrm>
            <a:off x="6602325" y="3189075"/>
            <a:ext cx="683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t>
            </a:r>
            <a:endParaRPr/>
          </a:p>
        </p:txBody>
      </p:sp>
      <p:pic>
        <p:nvPicPr>
          <p:cNvPr id="916" name="Google Shape;916;p74"/>
          <p:cNvPicPr preferRelativeResize="0"/>
          <p:nvPr/>
        </p:nvPicPr>
        <p:blipFill>
          <a:blip r:embed="rId4">
            <a:alphaModFix/>
          </a:blip>
          <a:stretch>
            <a:fillRect/>
          </a:stretch>
        </p:blipFill>
        <p:spPr>
          <a:xfrm>
            <a:off x="5120801" y="3889100"/>
            <a:ext cx="683400" cy="683400"/>
          </a:xfrm>
          <a:prstGeom prst="rect">
            <a:avLst/>
          </a:prstGeom>
          <a:noFill/>
          <a:ln>
            <a:noFill/>
          </a:ln>
        </p:spPr>
      </p:pic>
      <p:grpSp>
        <p:nvGrpSpPr>
          <p:cNvPr id="917" name="Google Shape;917;p74"/>
          <p:cNvGrpSpPr/>
          <p:nvPr/>
        </p:nvGrpSpPr>
        <p:grpSpPr>
          <a:xfrm>
            <a:off x="7387319" y="5092550"/>
            <a:ext cx="511531" cy="381523"/>
            <a:chOff x="7768319" y="3644750"/>
            <a:chExt cx="511531" cy="381523"/>
          </a:xfrm>
        </p:grpSpPr>
        <p:pic>
          <p:nvPicPr>
            <p:cNvPr id="918" name="Google Shape;918;p74"/>
            <p:cNvPicPr preferRelativeResize="0"/>
            <p:nvPr/>
          </p:nvPicPr>
          <p:blipFill rotWithShape="1">
            <a:blip r:embed="rId5">
              <a:alphaModFix/>
            </a:blip>
            <a:srcRect b="13532" l="15995" r="15824" t="0"/>
            <a:stretch/>
          </p:blipFill>
          <p:spPr>
            <a:xfrm>
              <a:off x="7768319" y="3661173"/>
              <a:ext cx="383860" cy="365100"/>
            </a:xfrm>
            <a:prstGeom prst="rect">
              <a:avLst/>
            </a:prstGeom>
            <a:noFill/>
            <a:ln>
              <a:noFill/>
            </a:ln>
          </p:spPr>
        </p:pic>
        <p:sp>
          <p:nvSpPr>
            <p:cNvPr id="919" name="Google Shape;919;p74"/>
            <p:cNvSpPr txBox="1"/>
            <p:nvPr/>
          </p:nvSpPr>
          <p:spPr>
            <a:xfrm>
              <a:off x="7768350" y="3644750"/>
              <a:ext cx="511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75"/>
          <p:cNvSpPr txBox="1"/>
          <p:nvPr>
            <p:ph type="title"/>
          </p:nvPr>
        </p:nvSpPr>
        <p:spPr>
          <a:xfrm>
            <a:off x="457200" y="460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Basic Structure of a Function</a:t>
            </a:r>
            <a:endParaRPr b="0" i="0" sz="4400" u="none" cap="none" strike="noStrike">
              <a:solidFill>
                <a:schemeClr val="accent1"/>
              </a:solidFill>
              <a:latin typeface="Calibri"/>
              <a:ea typeface="Calibri"/>
              <a:cs typeface="Calibri"/>
              <a:sym typeface="Calibri"/>
            </a:endParaRPr>
          </a:p>
        </p:txBody>
      </p:sp>
      <p:sp>
        <p:nvSpPr>
          <p:cNvPr id="928" name="Google Shape;928;p75"/>
          <p:cNvSpPr txBox="1"/>
          <p:nvPr>
            <p:ph idx="1" type="body"/>
          </p:nvPr>
        </p:nvSpPr>
        <p:spPr>
          <a:xfrm>
            <a:off x="1114425" y="1000125"/>
            <a:ext cx="7620000" cy="49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Times"/>
              <a:buNone/>
            </a:pPr>
            <a:r>
              <a:t/>
            </a:r>
            <a:endParaRPr b="0" i="0" sz="3200" u="none" cap="none" strike="noStrike">
              <a:solidFill>
                <a:schemeClr val="dk1"/>
              </a:solidFill>
              <a:latin typeface="Courier New"/>
              <a:ea typeface="Courier New"/>
              <a:cs typeface="Courier New"/>
              <a:sym typeface="Courier New"/>
            </a:endParaRPr>
          </a:p>
          <a:p>
            <a:pPr indent="0" lvl="0" marL="0" marR="0" rtl="0" algn="l">
              <a:lnSpc>
                <a:spcPct val="85000"/>
              </a:lnSpc>
              <a:spcBef>
                <a:spcPts val="480"/>
              </a:spcBef>
              <a:spcAft>
                <a:spcPts val="0"/>
              </a:spcAft>
              <a:buClr>
                <a:schemeClr val="dk1"/>
              </a:buClr>
              <a:buFont typeface="Times"/>
              <a:buNone/>
            </a:pPr>
            <a:r>
              <a:rPr b="0" i="0" lang="en-US" sz="2400" u="none" cap="none" strike="noStrike">
                <a:solidFill>
                  <a:schemeClr val="dk1"/>
                </a:solidFill>
                <a:latin typeface="Courier New"/>
                <a:ea typeface="Courier New"/>
                <a:cs typeface="Courier New"/>
                <a:sym typeface="Courier New"/>
              </a:rPr>
              <a:t>func_label:</a:t>
            </a:r>
            <a:r>
              <a:rPr b="0" i="0" lang="en-US" sz="2400" u="none" cap="none" strike="noStrike">
                <a:solidFill>
                  <a:schemeClr val="dk1"/>
                </a:solidFill>
                <a:latin typeface="Calibri"/>
                <a:ea typeface="Calibri"/>
                <a:cs typeface="Calibri"/>
                <a:sym typeface="Calibri"/>
              </a:rPr>
              <a:t> </a:t>
            </a:r>
            <a:br>
              <a:rPr b="0" i="0" lang="en-US" sz="2400" u="none" cap="none" strike="noStrike">
                <a:solidFill>
                  <a:schemeClr val="dk1"/>
                </a:solidFill>
                <a:latin typeface="Courier New"/>
                <a:ea typeface="Courier New"/>
                <a:cs typeface="Courier New"/>
                <a:sym typeface="Courier New"/>
              </a:rPr>
            </a:br>
            <a:r>
              <a:rPr b="0" i="0" lang="en-US" sz="2400" u="none" cap="none" strike="noStrike">
                <a:solidFill>
                  <a:schemeClr val="dk1"/>
                </a:solidFill>
                <a:latin typeface="Courier New"/>
                <a:ea typeface="Courier New"/>
                <a:cs typeface="Courier New"/>
                <a:sym typeface="Courier New"/>
              </a:rPr>
              <a:t>addi $sp,$sp, -framesize</a:t>
            </a:r>
            <a:br>
              <a:rPr b="0" i="0" lang="en-US" sz="2400" u="none" cap="none" strike="noStrike">
                <a:solidFill>
                  <a:schemeClr val="dk1"/>
                </a:solidFill>
                <a:latin typeface="Courier New"/>
                <a:ea typeface="Courier New"/>
                <a:cs typeface="Courier New"/>
                <a:sym typeface="Courier New"/>
              </a:rPr>
            </a:br>
            <a:r>
              <a:rPr b="0" i="0" lang="en-US" sz="2400" u="none" cap="none" strike="noStrike">
                <a:solidFill>
                  <a:srgbClr val="FF9900"/>
                </a:solidFill>
                <a:latin typeface="Courier New"/>
                <a:ea typeface="Courier New"/>
                <a:cs typeface="Courier New"/>
                <a:sym typeface="Courier New"/>
              </a:rPr>
              <a:t>sw $ra, &lt;framesize-4&gt;($sp)</a:t>
            </a:r>
            <a:r>
              <a:rPr b="0" i="0" lang="en-US" sz="2400" u="none" cap="none" strike="noStrike">
                <a:solidFill>
                  <a:schemeClr val="dk1"/>
                </a:solidFill>
                <a:latin typeface="Courier New"/>
                <a:ea typeface="Courier New"/>
                <a:cs typeface="Courier New"/>
                <a:sym typeface="Courier New"/>
              </a:rPr>
              <a:t> </a:t>
            </a:r>
            <a:br>
              <a:rPr b="0" i="1" lang="en-US" sz="2400" u="none" cap="none" strike="noStrike">
                <a:solidFill>
                  <a:schemeClr val="dk1"/>
                </a:solidFill>
                <a:latin typeface="Courier New"/>
                <a:ea typeface="Courier New"/>
                <a:cs typeface="Courier New"/>
                <a:sym typeface="Courier New"/>
              </a:rPr>
            </a:br>
            <a:r>
              <a:rPr b="0" i="0" lang="en-US" sz="2400" u="none" cap="none" strike="noStrike">
                <a:solidFill>
                  <a:schemeClr val="accent1"/>
                </a:solidFill>
                <a:latin typeface="Courier New"/>
                <a:ea typeface="Courier New"/>
                <a:cs typeface="Courier New"/>
                <a:sym typeface="Courier New"/>
              </a:rPr>
              <a:t>save other regs if need be</a:t>
            </a:r>
            <a:endParaRPr b="0" i="1" sz="2400" u="none" cap="none" strike="noStrike">
              <a:solidFill>
                <a:schemeClr val="dk1"/>
              </a:solidFill>
              <a:latin typeface="Courier New"/>
              <a:ea typeface="Courier New"/>
              <a:cs typeface="Courier New"/>
              <a:sym typeface="Courier New"/>
            </a:endParaRPr>
          </a:p>
          <a:p>
            <a:pPr indent="0" lvl="0" marL="0" marR="0" rtl="0" algn="l">
              <a:lnSpc>
                <a:spcPct val="85000"/>
              </a:lnSpc>
              <a:spcBef>
                <a:spcPts val="480"/>
              </a:spcBef>
              <a:spcAft>
                <a:spcPts val="0"/>
              </a:spcAft>
              <a:buClr>
                <a:schemeClr val="dk1"/>
              </a:buClr>
              <a:buFont typeface="Times"/>
              <a:buNone/>
            </a:pPr>
            <a:r>
              <a:t/>
            </a:r>
            <a:endParaRPr b="0" i="1" sz="2400" u="none" cap="none" strike="noStrike">
              <a:solidFill>
                <a:schemeClr val="dk1"/>
              </a:solidFill>
              <a:latin typeface="Courier New"/>
              <a:ea typeface="Courier New"/>
              <a:cs typeface="Courier New"/>
              <a:sym typeface="Courier New"/>
            </a:endParaRPr>
          </a:p>
          <a:p>
            <a:pPr indent="0" lvl="0" marL="0" marR="0" rtl="0" algn="l">
              <a:lnSpc>
                <a:spcPct val="85000"/>
              </a:lnSpc>
              <a:spcBef>
                <a:spcPts val="480"/>
              </a:spcBef>
              <a:spcAft>
                <a:spcPts val="0"/>
              </a:spcAft>
              <a:buClr>
                <a:schemeClr val="dk1"/>
              </a:buClr>
              <a:buFont typeface="Times"/>
              <a:buNone/>
            </a:pPr>
            <a:r>
              <a:rPr b="0" i="0" lang="en-US" sz="2400" u="none" cap="none" strike="noStrike">
                <a:solidFill>
                  <a:schemeClr val="dk1"/>
                </a:solidFill>
                <a:latin typeface="Courier New"/>
                <a:ea typeface="Courier New"/>
                <a:cs typeface="Courier New"/>
                <a:sym typeface="Courier New"/>
              </a:rPr>
              <a:t>		</a:t>
            </a:r>
            <a:endParaRPr/>
          </a:p>
          <a:p>
            <a:pPr indent="0" lvl="0" marL="0" marR="0" rtl="0" algn="l">
              <a:lnSpc>
                <a:spcPct val="85000"/>
              </a:lnSpc>
              <a:spcBef>
                <a:spcPts val="480"/>
              </a:spcBef>
              <a:spcAft>
                <a:spcPts val="0"/>
              </a:spcAft>
              <a:buClr>
                <a:schemeClr val="dk1"/>
              </a:buClr>
              <a:buFont typeface="Times"/>
              <a:buNone/>
            </a:pPr>
            <a:r>
              <a:t/>
            </a:r>
            <a:endParaRPr b="0" i="0" sz="2400" u="none" cap="none" strike="noStrike">
              <a:solidFill>
                <a:schemeClr val="dk1"/>
              </a:solidFill>
              <a:latin typeface="Courier New"/>
              <a:ea typeface="Courier New"/>
              <a:cs typeface="Courier New"/>
              <a:sym typeface="Courier New"/>
            </a:endParaRPr>
          </a:p>
          <a:p>
            <a:pPr indent="0" lvl="0" marL="0" marR="0" rtl="0" algn="l">
              <a:lnSpc>
                <a:spcPct val="85000"/>
              </a:lnSpc>
              <a:spcBef>
                <a:spcPts val="480"/>
              </a:spcBef>
              <a:spcAft>
                <a:spcPts val="0"/>
              </a:spcAft>
              <a:buClr>
                <a:schemeClr val="dk1"/>
              </a:buClr>
              <a:buFont typeface="Times"/>
              <a:buNone/>
            </a:pPr>
            <a:r>
              <a:t/>
            </a:r>
            <a:endParaRPr b="0" i="0" sz="2400" u="none" cap="none" strike="noStrike">
              <a:solidFill>
                <a:schemeClr val="dk1"/>
              </a:solidFill>
              <a:latin typeface="Courier New"/>
              <a:ea typeface="Courier New"/>
              <a:cs typeface="Courier New"/>
              <a:sym typeface="Courier New"/>
            </a:endParaRPr>
          </a:p>
          <a:p>
            <a:pPr indent="0" lvl="0" marL="0" marR="0" rtl="0" algn="l">
              <a:lnSpc>
                <a:spcPct val="85000"/>
              </a:lnSpc>
              <a:spcBef>
                <a:spcPts val="480"/>
              </a:spcBef>
              <a:spcAft>
                <a:spcPts val="0"/>
              </a:spcAft>
              <a:buClr>
                <a:schemeClr val="accent1"/>
              </a:buClr>
              <a:buFont typeface="Times"/>
              <a:buNone/>
            </a:pPr>
            <a:r>
              <a:rPr b="0" i="0" lang="en-US" sz="2400" u="none" cap="none" strike="noStrike">
                <a:solidFill>
                  <a:schemeClr val="accent1"/>
                </a:solidFill>
                <a:latin typeface="Courier New"/>
                <a:ea typeface="Courier New"/>
                <a:cs typeface="Courier New"/>
                <a:sym typeface="Courier New"/>
              </a:rPr>
              <a:t>restore other regs if need be</a:t>
            </a:r>
            <a:br>
              <a:rPr b="0" i="0" lang="en-US" sz="2400" u="none" cap="none" strike="noStrike">
                <a:solidFill>
                  <a:srgbClr val="C00000"/>
                </a:solidFill>
                <a:latin typeface="Courier New"/>
                <a:ea typeface="Courier New"/>
                <a:cs typeface="Courier New"/>
                <a:sym typeface="Courier New"/>
              </a:rPr>
            </a:br>
            <a:r>
              <a:rPr b="0" i="0" lang="en-US" sz="2400" u="none" cap="none" strike="noStrike">
                <a:solidFill>
                  <a:srgbClr val="FF9900"/>
                </a:solidFill>
                <a:latin typeface="Courier New"/>
                <a:ea typeface="Courier New"/>
                <a:cs typeface="Courier New"/>
                <a:sym typeface="Courier New"/>
              </a:rPr>
              <a:t>lw $ra, &lt;framesize-4&gt;($sp)</a:t>
            </a:r>
            <a:r>
              <a:rPr b="0" i="0" lang="en-US" sz="2400" u="none" cap="none" strike="noStrike">
                <a:solidFill>
                  <a:schemeClr val="dk1"/>
                </a:solidFill>
                <a:latin typeface="Courier New"/>
                <a:ea typeface="Courier New"/>
                <a:cs typeface="Courier New"/>
                <a:sym typeface="Courier New"/>
              </a:rPr>
              <a:t> </a:t>
            </a:r>
            <a:endParaRPr b="0" i="0" sz="2400" u="none" cap="none" strike="noStrike">
              <a:solidFill>
                <a:schemeClr val="dk1"/>
              </a:solidFill>
              <a:latin typeface="Courier New"/>
              <a:ea typeface="Courier New"/>
              <a:cs typeface="Courier New"/>
              <a:sym typeface="Courier New"/>
            </a:endParaRPr>
          </a:p>
          <a:p>
            <a:pPr indent="0" lvl="0" marL="0" marR="0" rtl="0" algn="l">
              <a:lnSpc>
                <a:spcPct val="85000"/>
              </a:lnSpc>
              <a:spcBef>
                <a:spcPts val="480"/>
              </a:spcBef>
              <a:spcAft>
                <a:spcPts val="0"/>
              </a:spcAft>
              <a:buClr>
                <a:schemeClr val="dk1"/>
              </a:buClr>
              <a:buFont typeface="Times"/>
              <a:buNone/>
            </a:pPr>
            <a:r>
              <a:rPr b="0" i="0" lang="en-US" sz="2400" u="none" cap="none" strike="noStrike">
                <a:solidFill>
                  <a:schemeClr val="dk1"/>
                </a:solidFill>
                <a:latin typeface="Courier New"/>
                <a:ea typeface="Courier New"/>
                <a:cs typeface="Courier New"/>
                <a:sym typeface="Courier New"/>
              </a:rPr>
              <a:t>addi $sp,$sp, framesize </a:t>
            </a:r>
            <a:br>
              <a:rPr b="0" i="0" lang="en-US" sz="2400" u="none" cap="none" strike="noStrike">
                <a:solidFill>
                  <a:schemeClr val="dk1"/>
                </a:solidFill>
                <a:latin typeface="Courier New"/>
                <a:ea typeface="Courier New"/>
                <a:cs typeface="Courier New"/>
                <a:sym typeface="Courier New"/>
              </a:rPr>
            </a:br>
            <a:r>
              <a:rPr b="0" i="0" lang="en-US" sz="2400" u="none" cap="none" strike="noStrike">
                <a:solidFill>
                  <a:schemeClr val="dk1"/>
                </a:solidFill>
                <a:latin typeface="Courier New"/>
                <a:ea typeface="Courier New"/>
                <a:cs typeface="Courier New"/>
                <a:sym typeface="Courier New"/>
              </a:rPr>
              <a:t>jr $ra</a:t>
            </a:r>
            <a:endParaRPr b="0" i="0" sz="2400" u="none" cap="none" strike="noStrike">
              <a:solidFill>
                <a:schemeClr val="dk1"/>
              </a:solidFill>
              <a:latin typeface="Courier New"/>
              <a:ea typeface="Courier New"/>
              <a:cs typeface="Courier New"/>
              <a:sym typeface="Courier New"/>
            </a:endParaRPr>
          </a:p>
        </p:txBody>
      </p:sp>
      <p:sp>
        <p:nvSpPr>
          <p:cNvPr id="929" name="Google Shape;929;p7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30" name="Google Shape;930;p75"/>
          <p:cNvSpPr txBox="1"/>
          <p:nvPr/>
        </p:nvSpPr>
        <p:spPr>
          <a:xfrm>
            <a:off x="638175" y="3916680"/>
            <a:ext cx="1467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800">
                <a:solidFill>
                  <a:srgbClr val="C00000"/>
                </a:solidFill>
                <a:latin typeface="Calibri"/>
                <a:ea typeface="Calibri"/>
                <a:cs typeface="Calibri"/>
                <a:sym typeface="Calibri"/>
              </a:rPr>
              <a:t>Epilogue</a:t>
            </a:r>
            <a:endParaRPr b="1" i="1" sz="2800">
              <a:solidFill>
                <a:srgbClr val="C00000"/>
              </a:solidFill>
              <a:latin typeface="Calibri"/>
              <a:ea typeface="Calibri"/>
              <a:cs typeface="Calibri"/>
              <a:sym typeface="Calibri"/>
            </a:endParaRPr>
          </a:p>
        </p:txBody>
      </p:sp>
      <p:sp>
        <p:nvSpPr>
          <p:cNvPr id="931" name="Google Shape;931;p75"/>
          <p:cNvSpPr txBox="1"/>
          <p:nvPr/>
        </p:nvSpPr>
        <p:spPr>
          <a:xfrm>
            <a:off x="647700" y="1028700"/>
            <a:ext cx="1523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800">
                <a:solidFill>
                  <a:srgbClr val="C00000"/>
                </a:solidFill>
                <a:latin typeface="Calibri"/>
                <a:ea typeface="Calibri"/>
                <a:cs typeface="Calibri"/>
                <a:sym typeface="Calibri"/>
              </a:rPr>
              <a:t>Prologue</a:t>
            </a:r>
            <a:endParaRPr b="1" i="1" sz="2800">
              <a:solidFill>
                <a:srgbClr val="C00000"/>
              </a:solidFill>
              <a:latin typeface="Calibri"/>
              <a:ea typeface="Calibri"/>
              <a:cs typeface="Calibri"/>
              <a:sym typeface="Calibri"/>
            </a:endParaRPr>
          </a:p>
        </p:txBody>
      </p:sp>
      <p:sp>
        <p:nvSpPr>
          <p:cNvPr id="932" name="Google Shape;932;p75"/>
          <p:cNvSpPr txBox="1"/>
          <p:nvPr/>
        </p:nvSpPr>
        <p:spPr>
          <a:xfrm>
            <a:off x="638175" y="2971800"/>
            <a:ext cx="6745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800">
                <a:solidFill>
                  <a:srgbClr val="C00000"/>
                </a:solidFill>
                <a:latin typeface="Calibri"/>
                <a:ea typeface="Calibri"/>
                <a:cs typeface="Calibri"/>
                <a:sym typeface="Calibri"/>
              </a:rPr>
              <a:t>Body            </a:t>
            </a:r>
            <a:r>
              <a:rPr b="1" lang="en-US" sz="2800">
                <a:solidFill>
                  <a:srgbClr val="C00000"/>
                </a:solidFill>
                <a:latin typeface="Calibri"/>
                <a:ea typeface="Calibri"/>
                <a:cs typeface="Calibri"/>
                <a:sym typeface="Calibri"/>
              </a:rPr>
              <a:t>(call other functions…)</a:t>
            </a:r>
            <a:endParaRPr/>
          </a:p>
        </p:txBody>
      </p:sp>
      <p:grpSp>
        <p:nvGrpSpPr>
          <p:cNvPr id="933" name="Google Shape;933;p75"/>
          <p:cNvGrpSpPr/>
          <p:nvPr/>
        </p:nvGrpSpPr>
        <p:grpSpPr>
          <a:xfrm>
            <a:off x="7132320" y="3716275"/>
            <a:ext cx="1559380" cy="2628030"/>
            <a:chOff x="6858000" y="2497075"/>
            <a:chExt cx="1559380" cy="2628030"/>
          </a:xfrm>
        </p:grpSpPr>
        <p:sp>
          <p:nvSpPr>
            <p:cNvPr id="934" name="Google Shape;934;p75"/>
            <p:cNvSpPr/>
            <p:nvPr/>
          </p:nvSpPr>
          <p:spPr>
            <a:xfrm>
              <a:off x="6858000" y="2895600"/>
              <a:ext cx="1371600" cy="1828800"/>
            </a:xfrm>
            <a:prstGeom prst="rect">
              <a:avLst/>
            </a:pr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75"/>
            <p:cNvSpPr/>
            <p:nvPr/>
          </p:nvSpPr>
          <p:spPr>
            <a:xfrm>
              <a:off x="6858000" y="2895600"/>
              <a:ext cx="1371600" cy="365760"/>
            </a:xfrm>
            <a:prstGeom prst="rect">
              <a:avLst/>
            </a:pr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ra</a:t>
              </a:r>
              <a:endParaRPr sz="2400">
                <a:solidFill>
                  <a:schemeClr val="dk1"/>
                </a:solidFill>
                <a:latin typeface="Calibri"/>
                <a:ea typeface="Calibri"/>
                <a:cs typeface="Calibri"/>
                <a:sym typeface="Calibri"/>
              </a:endParaRPr>
            </a:p>
          </p:txBody>
        </p:sp>
        <p:cxnSp>
          <p:nvCxnSpPr>
            <p:cNvPr id="936" name="Google Shape;936;p75"/>
            <p:cNvCxnSpPr/>
            <p:nvPr/>
          </p:nvCxnSpPr>
          <p:spPr>
            <a:xfrm flipH="1">
              <a:off x="8412580" y="2497075"/>
              <a:ext cx="4800" cy="2227200"/>
            </a:xfrm>
            <a:prstGeom prst="straightConnector1">
              <a:avLst/>
            </a:prstGeom>
            <a:noFill/>
            <a:ln cap="flat" cmpd="sng" w="28575">
              <a:solidFill>
                <a:schemeClr val="dk1"/>
              </a:solidFill>
              <a:prstDash val="solid"/>
              <a:round/>
              <a:headEnd len="sm" w="sm" type="none"/>
              <a:tailEnd len="med" w="med" type="triangle"/>
            </a:ln>
          </p:spPr>
        </p:cxnSp>
        <p:sp>
          <p:nvSpPr>
            <p:cNvPr id="937" name="Google Shape;937;p75"/>
            <p:cNvSpPr txBox="1"/>
            <p:nvPr/>
          </p:nvSpPr>
          <p:spPr>
            <a:xfrm>
              <a:off x="6858000" y="4663440"/>
              <a:ext cx="137160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stack</a:t>
              </a:r>
              <a:endParaRPr sz="2400">
                <a:solidFill>
                  <a:schemeClr val="dk1"/>
                </a:solidFill>
                <a:latin typeface="Calibri"/>
                <a:ea typeface="Calibri"/>
                <a:cs typeface="Calibri"/>
                <a:sym typeface="Calibri"/>
              </a:endParaRPr>
            </a:p>
          </p:txBody>
        </p:sp>
      </p:grpSp>
      <p:sp>
        <p:nvSpPr>
          <p:cNvPr id="938" name="Google Shape;938;p75"/>
          <p:cNvSpPr txBox="1"/>
          <p:nvPr/>
        </p:nvSpPr>
        <p:spPr>
          <a:xfrm>
            <a:off x="1115568" y="3368040"/>
            <a:ext cx="1290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accent1"/>
                </a:solidFill>
                <a:latin typeface="Courier New"/>
                <a:ea typeface="Courier New"/>
                <a:cs typeface="Courier New"/>
                <a:sym typeface="Courier New"/>
              </a:rPr>
              <a:t>   ...</a:t>
            </a:r>
            <a:endParaRPr sz="2400">
              <a:solidFill>
                <a:schemeClr val="dk1"/>
              </a:solidFill>
              <a:latin typeface="Calibri"/>
              <a:ea typeface="Calibri"/>
              <a:cs typeface="Calibri"/>
              <a:sym typeface="Calibri"/>
            </a:endParaRPr>
          </a:p>
        </p:txBody>
      </p:sp>
      <p:sp>
        <p:nvSpPr>
          <p:cNvPr id="939" name="Google Shape;939;p7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40" name="Google Shape;940;p7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pic>
        <p:nvPicPr>
          <p:cNvPr id="941" name="Google Shape;941;p75"/>
          <p:cNvPicPr preferRelativeResize="0"/>
          <p:nvPr/>
        </p:nvPicPr>
        <p:blipFill>
          <a:blip r:embed="rId3">
            <a:alphaModFix/>
          </a:blip>
          <a:stretch>
            <a:fillRect/>
          </a:stretch>
        </p:blipFill>
        <p:spPr>
          <a:xfrm>
            <a:off x="6200925" y="2558474"/>
            <a:ext cx="710113" cy="661341"/>
          </a:xfrm>
          <a:prstGeom prst="rect">
            <a:avLst/>
          </a:prstGeom>
          <a:noFill/>
          <a:ln>
            <a:noFill/>
          </a:ln>
        </p:spPr>
      </p:pic>
      <p:pic>
        <p:nvPicPr>
          <p:cNvPr id="942" name="Google Shape;942;p75"/>
          <p:cNvPicPr preferRelativeResize="0"/>
          <p:nvPr/>
        </p:nvPicPr>
        <p:blipFill rotWithShape="1">
          <a:blip r:embed="rId4">
            <a:alphaModFix/>
          </a:blip>
          <a:srcRect b="5589" l="0" r="0" t="0"/>
          <a:stretch/>
        </p:blipFill>
        <p:spPr>
          <a:xfrm>
            <a:off x="7837950" y="1696936"/>
            <a:ext cx="977300" cy="922664"/>
          </a:xfrm>
          <a:prstGeom prst="rect">
            <a:avLst/>
          </a:prstGeom>
          <a:noFill/>
          <a:ln>
            <a:noFill/>
          </a:ln>
        </p:spPr>
      </p:pic>
      <p:grpSp>
        <p:nvGrpSpPr>
          <p:cNvPr id="943" name="Google Shape;943;p75"/>
          <p:cNvGrpSpPr/>
          <p:nvPr/>
        </p:nvGrpSpPr>
        <p:grpSpPr>
          <a:xfrm>
            <a:off x="6244319" y="2120750"/>
            <a:ext cx="511531" cy="381523"/>
            <a:chOff x="7768319" y="3644750"/>
            <a:chExt cx="511531" cy="381523"/>
          </a:xfrm>
        </p:grpSpPr>
        <p:pic>
          <p:nvPicPr>
            <p:cNvPr id="944" name="Google Shape;944;p75"/>
            <p:cNvPicPr preferRelativeResize="0"/>
            <p:nvPr/>
          </p:nvPicPr>
          <p:blipFill rotWithShape="1">
            <a:blip r:embed="rId5">
              <a:alphaModFix/>
            </a:blip>
            <a:srcRect b="13532" l="15995" r="15824" t="0"/>
            <a:stretch/>
          </p:blipFill>
          <p:spPr>
            <a:xfrm>
              <a:off x="7768319" y="3661173"/>
              <a:ext cx="383860" cy="365100"/>
            </a:xfrm>
            <a:prstGeom prst="rect">
              <a:avLst/>
            </a:prstGeom>
            <a:noFill/>
            <a:ln>
              <a:noFill/>
            </a:ln>
          </p:spPr>
        </p:pic>
        <p:sp>
          <p:nvSpPr>
            <p:cNvPr id="945" name="Google Shape;945;p75"/>
            <p:cNvSpPr txBox="1"/>
            <p:nvPr/>
          </p:nvSpPr>
          <p:spPr>
            <a:xfrm>
              <a:off x="7768350" y="3644750"/>
              <a:ext cx="511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$ra</a:t>
              </a:r>
              <a:endParaRPr/>
            </a:p>
          </p:txBody>
        </p:sp>
      </p:grpSp>
      <p:cxnSp>
        <p:nvCxnSpPr>
          <p:cNvPr id="946" name="Google Shape;946;p75"/>
          <p:cNvCxnSpPr>
            <a:stCxn id="945" idx="3"/>
            <a:endCxn id="942" idx="0"/>
          </p:cNvCxnSpPr>
          <p:nvPr/>
        </p:nvCxnSpPr>
        <p:spPr>
          <a:xfrm flipH="1" rot="10800000">
            <a:off x="6755850" y="1697000"/>
            <a:ext cx="1570800" cy="606300"/>
          </a:xfrm>
          <a:prstGeom prst="straightConnector1">
            <a:avLst/>
          </a:prstGeom>
          <a:noFill/>
          <a:ln cap="flat" cmpd="sng" w="28575">
            <a:solidFill>
              <a:srgbClr val="FF9900"/>
            </a:solidFill>
            <a:prstDash val="solid"/>
            <a:round/>
            <a:headEnd len="med" w="med" type="none"/>
            <a:tailEnd len="med" w="med" type="triangle"/>
          </a:ln>
        </p:spPr>
      </p:cxnSp>
      <p:cxnSp>
        <p:nvCxnSpPr>
          <p:cNvPr id="947" name="Google Shape;947;p75"/>
          <p:cNvCxnSpPr>
            <a:stCxn id="941" idx="3"/>
          </p:cNvCxnSpPr>
          <p:nvPr/>
        </p:nvCxnSpPr>
        <p:spPr>
          <a:xfrm flipH="1" rot="10800000">
            <a:off x="6911038" y="1405944"/>
            <a:ext cx="1303800" cy="1483200"/>
          </a:xfrm>
          <a:prstGeom prst="straightConnector1">
            <a:avLst/>
          </a:prstGeom>
          <a:noFill/>
          <a:ln cap="flat" cmpd="sng" w="28575">
            <a:solidFill>
              <a:schemeClr val="dk2"/>
            </a:solidFill>
            <a:prstDash val="solid"/>
            <a:round/>
            <a:headEnd len="med" w="med" type="none"/>
            <a:tailEnd len="med" w="med" type="triangle"/>
          </a:ln>
        </p:spPr>
      </p:cxnSp>
      <p:grpSp>
        <p:nvGrpSpPr>
          <p:cNvPr id="948" name="Google Shape;948;p75"/>
          <p:cNvGrpSpPr/>
          <p:nvPr/>
        </p:nvGrpSpPr>
        <p:grpSpPr>
          <a:xfrm>
            <a:off x="6015719" y="5244950"/>
            <a:ext cx="511531" cy="381523"/>
            <a:chOff x="7768319" y="3644750"/>
            <a:chExt cx="511531" cy="381523"/>
          </a:xfrm>
        </p:grpSpPr>
        <p:pic>
          <p:nvPicPr>
            <p:cNvPr id="949" name="Google Shape;949;p75"/>
            <p:cNvPicPr preferRelativeResize="0"/>
            <p:nvPr/>
          </p:nvPicPr>
          <p:blipFill rotWithShape="1">
            <a:blip r:embed="rId5">
              <a:alphaModFix/>
            </a:blip>
            <a:srcRect b="13532" l="15995" r="15824" t="0"/>
            <a:stretch/>
          </p:blipFill>
          <p:spPr>
            <a:xfrm>
              <a:off x="7768319" y="3661173"/>
              <a:ext cx="383860" cy="365100"/>
            </a:xfrm>
            <a:prstGeom prst="rect">
              <a:avLst/>
            </a:prstGeom>
            <a:noFill/>
            <a:ln>
              <a:noFill/>
            </a:ln>
          </p:spPr>
        </p:pic>
        <p:sp>
          <p:nvSpPr>
            <p:cNvPr id="950" name="Google Shape;950;p75"/>
            <p:cNvSpPr txBox="1"/>
            <p:nvPr/>
          </p:nvSpPr>
          <p:spPr>
            <a:xfrm>
              <a:off x="7768350" y="3644750"/>
              <a:ext cx="511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$ra</a:t>
              </a:r>
              <a:endParaRPr/>
            </a:p>
          </p:txBody>
        </p:sp>
      </p:grpSp>
      <p:pic>
        <p:nvPicPr>
          <p:cNvPr id="951" name="Google Shape;951;p75"/>
          <p:cNvPicPr preferRelativeResize="0"/>
          <p:nvPr/>
        </p:nvPicPr>
        <p:blipFill>
          <a:blip r:embed="rId3">
            <a:alphaModFix/>
          </a:blip>
          <a:stretch>
            <a:fillRect/>
          </a:stretch>
        </p:blipFill>
        <p:spPr>
          <a:xfrm>
            <a:off x="5743725" y="3777674"/>
            <a:ext cx="710113" cy="661341"/>
          </a:xfrm>
          <a:prstGeom prst="rect">
            <a:avLst/>
          </a:prstGeom>
          <a:noFill/>
          <a:ln>
            <a:noFill/>
          </a:ln>
        </p:spPr>
      </p:pic>
      <p:cxnSp>
        <p:nvCxnSpPr>
          <p:cNvPr id="952" name="Google Shape;952;p75"/>
          <p:cNvCxnSpPr>
            <a:endCxn id="951" idx="3"/>
          </p:cNvCxnSpPr>
          <p:nvPr/>
        </p:nvCxnSpPr>
        <p:spPr>
          <a:xfrm rot="10800000">
            <a:off x="6453838" y="4108344"/>
            <a:ext cx="722100" cy="1207500"/>
          </a:xfrm>
          <a:prstGeom prst="straightConnector1">
            <a:avLst/>
          </a:prstGeom>
          <a:noFill/>
          <a:ln cap="flat" cmpd="sng" w="28575">
            <a:solidFill>
              <a:schemeClr val="dk2"/>
            </a:solidFill>
            <a:prstDash val="solid"/>
            <a:round/>
            <a:headEnd len="med" w="med" type="none"/>
            <a:tailEnd len="med" w="med" type="triangle"/>
          </a:ln>
        </p:spPr>
      </p:cxnSp>
      <p:cxnSp>
        <p:nvCxnSpPr>
          <p:cNvPr id="953" name="Google Shape;953;p75"/>
          <p:cNvCxnSpPr>
            <a:endCxn id="950" idx="3"/>
          </p:cNvCxnSpPr>
          <p:nvPr/>
        </p:nvCxnSpPr>
        <p:spPr>
          <a:xfrm flipH="1">
            <a:off x="6527250" y="4284500"/>
            <a:ext cx="609600" cy="1143000"/>
          </a:xfrm>
          <a:prstGeom prst="straightConnector1">
            <a:avLst/>
          </a:prstGeom>
          <a:noFill/>
          <a:ln cap="flat" cmpd="sng" w="28575">
            <a:solidFill>
              <a:srgbClr val="FF9900"/>
            </a:solidFill>
            <a:prstDash val="solid"/>
            <a:round/>
            <a:headEnd len="med" w="med" type="none"/>
            <a:tailEnd len="med" w="med" type="triangle"/>
          </a:ln>
        </p:spPr>
      </p:cxnSp>
      <p:sp>
        <p:nvSpPr>
          <p:cNvPr id="954" name="Google Shape;954;p75"/>
          <p:cNvSpPr/>
          <p:nvPr/>
        </p:nvSpPr>
        <p:spPr>
          <a:xfrm>
            <a:off x="7132320" y="3733800"/>
            <a:ext cx="1371600" cy="365700"/>
          </a:xfrm>
          <a:prstGeom prst="rect">
            <a:avLst/>
          </a:pr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cxnSp>
        <p:nvCxnSpPr>
          <p:cNvPr id="955" name="Google Shape;955;p75"/>
          <p:cNvCxnSpPr/>
          <p:nvPr/>
        </p:nvCxnSpPr>
        <p:spPr>
          <a:xfrm rot="10800000">
            <a:off x="8771550" y="1833750"/>
            <a:ext cx="0" cy="770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76"/>
          <p:cNvSpPr txBox="1"/>
          <p:nvPr>
            <p:ph type="title"/>
          </p:nvPr>
        </p:nvSpPr>
        <p:spPr>
          <a:xfrm>
            <a:off x="457200" y="-1825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Stack Before, During, After Call</a:t>
            </a:r>
            <a:endParaRPr b="0" i="0" sz="4400" u="none" cap="none" strike="noStrike">
              <a:solidFill>
                <a:schemeClr val="accent1"/>
              </a:solidFill>
              <a:latin typeface="Calibri"/>
              <a:ea typeface="Calibri"/>
              <a:cs typeface="Calibri"/>
              <a:sym typeface="Calibri"/>
            </a:endParaRPr>
          </a:p>
        </p:txBody>
      </p:sp>
      <p:sp>
        <p:nvSpPr>
          <p:cNvPr id="965" name="Google Shape;965;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966" name="Google Shape;966;p76"/>
          <p:cNvPicPr preferRelativeResize="0"/>
          <p:nvPr/>
        </p:nvPicPr>
        <p:blipFill rotWithShape="1">
          <a:blip r:embed="rId3">
            <a:alphaModFix/>
          </a:blip>
          <a:srcRect b="0" l="0" r="0" t="0"/>
          <a:stretch/>
        </p:blipFill>
        <p:spPr>
          <a:xfrm>
            <a:off x="457200" y="1828800"/>
            <a:ext cx="8229600" cy="3781986"/>
          </a:xfrm>
          <a:prstGeom prst="rect">
            <a:avLst/>
          </a:prstGeom>
          <a:noFill/>
          <a:ln>
            <a:noFill/>
          </a:ln>
        </p:spPr>
      </p:pic>
      <p:sp>
        <p:nvSpPr>
          <p:cNvPr id="967" name="Google Shape;967;p76"/>
          <p:cNvSpPr/>
          <p:nvPr/>
        </p:nvSpPr>
        <p:spPr>
          <a:xfrm>
            <a:off x="979714" y="2188029"/>
            <a:ext cx="642257" cy="3156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8" name="Google Shape;968;p76"/>
          <p:cNvSpPr/>
          <p:nvPr/>
        </p:nvSpPr>
        <p:spPr>
          <a:xfrm>
            <a:off x="3483428" y="2950029"/>
            <a:ext cx="642257" cy="3156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9" name="Google Shape;969;p76"/>
          <p:cNvSpPr/>
          <p:nvPr/>
        </p:nvSpPr>
        <p:spPr>
          <a:xfrm>
            <a:off x="6117771" y="2166257"/>
            <a:ext cx="642257" cy="3156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0" name="Google Shape;970;p7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71" name="Google Shape;971;p7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pic>
        <p:nvPicPr>
          <p:cNvPr id="972" name="Google Shape;972;p76"/>
          <p:cNvPicPr preferRelativeResize="0"/>
          <p:nvPr/>
        </p:nvPicPr>
        <p:blipFill rotWithShape="1">
          <a:blip r:embed="rId4">
            <a:alphaModFix/>
          </a:blip>
          <a:srcRect b="5587" l="0" r="0" t="15492"/>
          <a:stretch/>
        </p:blipFill>
        <p:spPr>
          <a:xfrm>
            <a:off x="2031275" y="2209800"/>
            <a:ext cx="977300" cy="771250"/>
          </a:xfrm>
          <a:prstGeom prst="rect">
            <a:avLst/>
          </a:prstGeom>
          <a:noFill/>
          <a:ln>
            <a:noFill/>
          </a:ln>
        </p:spPr>
      </p:pic>
      <p:pic>
        <p:nvPicPr>
          <p:cNvPr id="973" name="Google Shape;973;p76"/>
          <p:cNvPicPr preferRelativeResize="0"/>
          <p:nvPr/>
        </p:nvPicPr>
        <p:blipFill rotWithShape="1">
          <a:blip r:embed="rId4">
            <a:alphaModFix/>
          </a:blip>
          <a:srcRect b="5589" l="0" r="0" t="0"/>
          <a:stretch/>
        </p:blipFill>
        <p:spPr>
          <a:xfrm>
            <a:off x="4622075" y="1982186"/>
            <a:ext cx="977300" cy="922664"/>
          </a:xfrm>
          <a:prstGeom prst="rect">
            <a:avLst/>
          </a:prstGeom>
          <a:noFill/>
          <a:ln>
            <a:noFill/>
          </a:ln>
        </p:spPr>
      </p:pic>
      <p:grpSp>
        <p:nvGrpSpPr>
          <p:cNvPr id="974" name="Google Shape;974;p76"/>
          <p:cNvGrpSpPr/>
          <p:nvPr/>
        </p:nvGrpSpPr>
        <p:grpSpPr>
          <a:xfrm>
            <a:off x="4854957" y="1809025"/>
            <a:ext cx="511531" cy="381523"/>
            <a:chOff x="7768319" y="3644750"/>
            <a:chExt cx="511531" cy="381523"/>
          </a:xfrm>
        </p:grpSpPr>
        <p:pic>
          <p:nvPicPr>
            <p:cNvPr id="975" name="Google Shape;975;p76"/>
            <p:cNvPicPr preferRelativeResize="0"/>
            <p:nvPr/>
          </p:nvPicPr>
          <p:blipFill rotWithShape="1">
            <a:blip r:embed="rId5">
              <a:alphaModFix/>
            </a:blip>
            <a:srcRect b="13532" l="15995" r="15824" t="0"/>
            <a:stretch/>
          </p:blipFill>
          <p:spPr>
            <a:xfrm>
              <a:off x="7768319" y="3661173"/>
              <a:ext cx="383860" cy="365100"/>
            </a:xfrm>
            <a:prstGeom prst="rect">
              <a:avLst/>
            </a:prstGeom>
            <a:noFill/>
            <a:ln>
              <a:noFill/>
            </a:ln>
          </p:spPr>
        </p:pic>
        <p:sp>
          <p:nvSpPr>
            <p:cNvPr id="976" name="Google Shape;976;p76"/>
            <p:cNvSpPr txBox="1"/>
            <p:nvPr/>
          </p:nvSpPr>
          <p:spPr>
            <a:xfrm>
              <a:off x="7768350" y="3644750"/>
              <a:ext cx="511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$ra</a:t>
              </a:r>
              <a:endParaRPr/>
            </a:p>
          </p:txBody>
        </p:sp>
      </p:grpSp>
      <p:pic>
        <p:nvPicPr>
          <p:cNvPr id="977" name="Google Shape;977;p76"/>
          <p:cNvPicPr preferRelativeResize="0"/>
          <p:nvPr/>
        </p:nvPicPr>
        <p:blipFill>
          <a:blip r:embed="rId6">
            <a:alphaModFix/>
          </a:blip>
          <a:stretch>
            <a:fillRect/>
          </a:stretch>
        </p:blipFill>
        <p:spPr>
          <a:xfrm>
            <a:off x="4755663" y="1243099"/>
            <a:ext cx="710113" cy="661341"/>
          </a:xfrm>
          <a:prstGeom prst="rect">
            <a:avLst/>
          </a:prstGeom>
          <a:noFill/>
          <a:ln>
            <a:noFill/>
          </a:ln>
        </p:spPr>
      </p:pic>
      <p:pic>
        <p:nvPicPr>
          <p:cNvPr id="978" name="Google Shape;978;p76"/>
          <p:cNvPicPr preferRelativeResize="0"/>
          <p:nvPr/>
        </p:nvPicPr>
        <p:blipFill>
          <a:blip r:embed="rId7">
            <a:alphaModFix/>
          </a:blip>
          <a:stretch>
            <a:fillRect/>
          </a:stretch>
        </p:blipFill>
        <p:spPr>
          <a:xfrm>
            <a:off x="4839142" y="816051"/>
            <a:ext cx="543172" cy="702750"/>
          </a:xfrm>
          <a:prstGeom prst="rect">
            <a:avLst/>
          </a:prstGeom>
          <a:noFill/>
          <a:ln>
            <a:noFill/>
          </a:ln>
        </p:spPr>
      </p:pic>
      <p:pic>
        <p:nvPicPr>
          <p:cNvPr id="979" name="Google Shape;979;p76"/>
          <p:cNvPicPr preferRelativeResize="0"/>
          <p:nvPr/>
        </p:nvPicPr>
        <p:blipFill rotWithShape="1">
          <a:blip r:embed="rId4">
            <a:alphaModFix/>
          </a:blip>
          <a:srcRect b="5587" l="0" r="0" t="15492"/>
          <a:stretch/>
        </p:blipFill>
        <p:spPr>
          <a:xfrm>
            <a:off x="7212875" y="2209800"/>
            <a:ext cx="977300" cy="771250"/>
          </a:xfrm>
          <a:prstGeom prst="rect">
            <a:avLst/>
          </a:prstGeom>
          <a:noFill/>
          <a:ln>
            <a:noFill/>
          </a:ln>
        </p:spPr>
      </p:pic>
      <p:pic>
        <p:nvPicPr>
          <p:cNvPr id="980" name="Google Shape;980;p76"/>
          <p:cNvPicPr preferRelativeResize="0"/>
          <p:nvPr/>
        </p:nvPicPr>
        <p:blipFill rotWithShape="1">
          <a:blip r:embed="rId3">
            <a:alphaModFix/>
          </a:blip>
          <a:srcRect b="-16929" l="36413" r="31203" t="45377"/>
          <a:stretch/>
        </p:blipFill>
        <p:spPr>
          <a:xfrm>
            <a:off x="3453850" y="2935525"/>
            <a:ext cx="2664900" cy="2706300"/>
          </a:xfrm>
          <a:prstGeom prst="rect">
            <a:avLst/>
          </a:prstGeom>
          <a:noFill/>
          <a:ln>
            <a:noFill/>
          </a:ln>
        </p:spPr>
      </p:pic>
      <p:sp>
        <p:nvSpPr>
          <p:cNvPr id="981" name="Google Shape;981;p76"/>
          <p:cNvSpPr/>
          <p:nvPr/>
        </p:nvSpPr>
        <p:spPr>
          <a:xfrm>
            <a:off x="3557350" y="4682025"/>
            <a:ext cx="2836200" cy="66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Local Variables and Arrays</a:t>
            </a:r>
            <a:endParaRPr b="0" i="0" sz="4400" u="none" cap="none" strike="noStrike">
              <a:solidFill>
                <a:schemeClr val="accent1"/>
              </a:solidFill>
              <a:latin typeface="Calibri"/>
              <a:ea typeface="Calibri"/>
              <a:cs typeface="Calibri"/>
              <a:sym typeface="Calibri"/>
            </a:endParaRPr>
          </a:p>
        </p:txBody>
      </p:sp>
      <p:sp>
        <p:nvSpPr>
          <p:cNvPr id="987" name="Google Shape;987;p77"/>
          <p:cNvSpPr txBox="1"/>
          <p:nvPr>
            <p:ph idx="1" type="body"/>
          </p:nvPr>
        </p:nvSpPr>
        <p:spPr>
          <a:xfrm>
            <a:off x="457200" y="1600199"/>
            <a:ext cx="8229600" cy="484632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Any local variables the compiler cannot assign to registers will be allocated as part of the stack frame (</a:t>
            </a:r>
            <a:r>
              <a:rPr b="1" i="0" lang="en-US" sz="3200" u="none" cap="none" strike="noStrike">
                <a:solidFill>
                  <a:schemeClr val="dk1"/>
                </a:solidFill>
                <a:latin typeface="Calibri"/>
                <a:ea typeface="Calibri"/>
                <a:cs typeface="Calibri"/>
                <a:sym typeface="Calibri"/>
              </a:rPr>
              <a:t>Recall:</a:t>
            </a:r>
            <a:r>
              <a:rPr b="0" i="0" lang="en-US" sz="3200" u="none" cap="none" strike="noStrike">
                <a:solidFill>
                  <a:schemeClr val="dk1"/>
                </a:solidFill>
                <a:latin typeface="Calibri"/>
                <a:ea typeface="Calibri"/>
                <a:cs typeface="Calibri"/>
                <a:sym typeface="Calibri"/>
              </a:rPr>
              <a:t> spilling to memory)</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Locally declared arrays and structs are also allocated as part of the stack frame</a:t>
            </a:r>
            <a:endParaRPr/>
          </a:p>
          <a:p>
            <a:pPr indent="-342900" lvl="0" marL="342900" marR="0" rtl="0" algn="l">
              <a:spcBef>
                <a:spcPts val="24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Stack manipulation is same as before</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Move </a:t>
            </a:r>
            <a:r>
              <a:rPr b="0" i="0" lang="en-US" sz="2600" u="none" cap="none" strike="noStrike">
                <a:solidFill>
                  <a:schemeClr val="dk1"/>
                </a:solidFill>
                <a:latin typeface="Courier New"/>
                <a:ea typeface="Courier New"/>
                <a:cs typeface="Courier New"/>
                <a:sym typeface="Courier New"/>
              </a:rPr>
              <a:t>$sp</a:t>
            </a:r>
            <a:r>
              <a:rPr b="0" i="0" lang="en-US" sz="2800" u="none" cap="none" strike="noStrike">
                <a:solidFill>
                  <a:schemeClr val="dk1"/>
                </a:solidFill>
                <a:latin typeface="Calibri"/>
                <a:ea typeface="Calibri"/>
                <a:cs typeface="Calibri"/>
                <a:sym typeface="Calibri"/>
              </a:rPr>
              <a:t> down an extra amount and use the space it created as storage</a:t>
            </a:r>
            <a:endParaRPr b="0" i="0" sz="2800" u="none" cap="none" strike="noStrike">
              <a:solidFill>
                <a:schemeClr val="dk1"/>
              </a:solidFill>
              <a:latin typeface="Calibri"/>
              <a:ea typeface="Calibri"/>
              <a:cs typeface="Calibri"/>
              <a:sym typeface="Calibri"/>
            </a:endParaRPr>
          </a:p>
        </p:txBody>
      </p:sp>
      <p:sp>
        <p:nvSpPr>
          <p:cNvPr id="988" name="Google Shape;988;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89" name="Google Shape;989;p7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90" name="Google Shape;990;p7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idx="1" type="body"/>
          </p:nvPr>
        </p:nvSpPr>
        <p:spPr>
          <a:xfrm>
            <a:off x="457200" y="762000"/>
            <a:ext cx="8146500" cy="559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Char char="•"/>
            </a:pPr>
            <a:r>
              <a:rPr b="1" lang="en-US"/>
              <a:t>So Far:</a:t>
            </a:r>
            <a:endParaRPr b="1"/>
          </a:p>
          <a:p>
            <a:pPr indent="-285750" lvl="1" marL="742950" rtl="0" algn="l">
              <a:lnSpc>
                <a:spcPct val="90000"/>
              </a:lnSpc>
              <a:spcBef>
                <a:spcPts val="0"/>
              </a:spcBef>
              <a:spcAft>
                <a:spcPts val="0"/>
              </a:spcAft>
              <a:buClr>
                <a:srgbClr val="000000"/>
              </a:buClr>
              <a:buSzPts val="2800"/>
              <a:buFont typeface="Calibri"/>
              <a:buChar char="–"/>
            </a:pPr>
            <a:r>
              <a:rPr lang="en-US">
                <a:solidFill>
                  <a:srgbClr val="000000"/>
                </a:solidFill>
                <a:latin typeface="Courier New"/>
                <a:ea typeface="Courier New"/>
                <a:cs typeface="Courier New"/>
                <a:sym typeface="Courier New"/>
              </a:rPr>
              <a:t>lw reg, off(bAddr)</a:t>
            </a:r>
            <a:endParaRPr>
              <a:solidFill>
                <a:srgbClr val="000000"/>
              </a:solidFill>
              <a:latin typeface="Courier New"/>
              <a:ea typeface="Courier New"/>
              <a:cs typeface="Courier New"/>
              <a:sym typeface="Courier New"/>
            </a:endParaRPr>
          </a:p>
          <a:p>
            <a:pPr indent="-285750" lvl="1" marL="742950" rtl="0" algn="l">
              <a:lnSpc>
                <a:spcPct val="90000"/>
              </a:lnSpc>
              <a:spcBef>
                <a:spcPts val="0"/>
              </a:spcBef>
              <a:spcAft>
                <a:spcPts val="0"/>
              </a:spcAft>
              <a:buClr>
                <a:srgbClr val="000000"/>
              </a:buClr>
              <a:buSzPts val="2800"/>
              <a:buFont typeface="Calibri"/>
              <a:buChar char="–"/>
            </a:pPr>
            <a:r>
              <a:rPr lang="en-US">
                <a:solidFill>
                  <a:srgbClr val="000000"/>
                </a:solidFill>
                <a:latin typeface="Courier New"/>
                <a:ea typeface="Courier New"/>
                <a:cs typeface="Courier New"/>
                <a:sym typeface="Courier New"/>
              </a:rPr>
              <a:t>sw reg, off(bAddr)</a:t>
            </a:r>
            <a:endParaRPr>
              <a:solidFill>
                <a:srgbClr val="000000"/>
              </a:solidFill>
              <a:latin typeface="Courier New"/>
              <a:ea typeface="Courier New"/>
              <a:cs typeface="Courier New"/>
              <a:sym typeface="Courier New"/>
            </a:endParaRPr>
          </a:p>
          <a:p>
            <a:pPr indent="-285750" lvl="1" marL="742950" rtl="0" algn="l">
              <a:lnSpc>
                <a:spcPct val="90000"/>
              </a:lnSpc>
              <a:spcBef>
                <a:spcPts val="0"/>
              </a:spcBef>
              <a:spcAft>
                <a:spcPts val="0"/>
              </a:spcAft>
              <a:buClr>
                <a:srgbClr val="000000"/>
              </a:buClr>
              <a:buSzPts val="2800"/>
              <a:buFont typeface="Calibri"/>
              <a:buChar char="–"/>
            </a:pPr>
            <a:r>
              <a:rPr lang="en-US">
                <a:solidFill>
                  <a:srgbClr val="000000"/>
                </a:solidFill>
                <a:latin typeface="Courier New"/>
                <a:ea typeface="Courier New"/>
                <a:cs typeface="Courier New"/>
                <a:sym typeface="Courier New"/>
              </a:rPr>
              <a:t>off+bAddr</a:t>
            </a:r>
            <a:r>
              <a:rPr lang="en-US"/>
              <a:t> MUST be </a:t>
            </a:r>
            <a:br>
              <a:rPr lang="en-US"/>
            </a:br>
            <a:r>
              <a:rPr i="1" lang="en-US"/>
              <a:t>word-aligned</a:t>
            </a:r>
            <a:r>
              <a:rPr lang="en-US"/>
              <a:t> (multiple of 4)</a:t>
            </a:r>
            <a:endParaRPr/>
          </a:p>
          <a:p>
            <a:pPr indent="-285750" lvl="1" marL="742950" rtl="0" algn="l">
              <a:lnSpc>
                <a:spcPct val="90000"/>
              </a:lnSpc>
              <a:spcBef>
                <a:spcPts val="0"/>
              </a:spcBef>
              <a:spcAft>
                <a:spcPts val="0"/>
              </a:spcAft>
              <a:buSzPts val="2800"/>
              <a:buFont typeface="Calibri"/>
              <a:buChar char="–"/>
            </a:pPr>
            <a:r>
              <a:rPr lang="en-US"/>
              <a:t>Ex: integer array (each </a:t>
            </a:r>
            <a:br>
              <a:rPr lang="en-US"/>
            </a:br>
            <a:r>
              <a:rPr lang="en-US"/>
              <a:t>integer is 32 bits = 4 bytes </a:t>
            </a:r>
            <a:br>
              <a:rPr lang="en-US"/>
            </a:br>
            <a:r>
              <a:rPr lang="en-US"/>
              <a:t>= 1 word)</a:t>
            </a:r>
            <a:endParaRPr/>
          </a:p>
          <a:p>
            <a:pPr indent="-342900" lvl="0" marL="342900" rtl="0" algn="l">
              <a:lnSpc>
                <a:spcPct val="90000"/>
              </a:lnSpc>
              <a:spcBef>
                <a:spcPts val="0"/>
              </a:spcBef>
              <a:spcAft>
                <a:spcPts val="0"/>
              </a:spcAft>
              <a:buClr>
                <a:schemeClr val="dk1"/>
              </a:buClr>
              <a:buSzPts val="3200"/>
              <a:buFont typeface="Arial"/>
              <a:buChar char="•"/>
            </a:pPr>
            <a:r>
              <a:rPr lang="en-US"/>
              <a:t>What about characters (1B) and shorts (sometimes 2B), etc? Want to be able to access memory at addresses that are NOT multiples of 4.</a:t>
            </a:r>
            <a:endParaRPr/>
          </a:p>
          <a:p>
            <a:pPr indent="-139700" lvl="0" marL="342900" marR="0" rtl="0" algn="l">
              <a:lnSpc>
                <a:spcPct val="9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43" name="Google Shape;243;p33"/>
          <p:cNvSpPr txBox="1"/>
          <p:nvPr>
            <p:ph type="title"/>
          </p:nvPr>
        </p:nvSpPr>
        <p:spPr>
          <a:xfrm>
            <a:off x="457200" y="-1825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Memory and Variable Size</a:t>
            </a:r>
            <a:endParaRPr b="0" i="0" sz="4400" u="none" cap="none" strike="noStrike">
              <a:solidFill>
                <a:schemeClr val="accent1"/>
              </a:solidFill>
              <a:latin typeface="Calibri"/>
              <a:ea typeface="Calibri"/>
              <a:cs typeface="Calibri"/>
              <a:sym typeface="Calibri"/>
            </a:endParaRPr>
          </a:p>
        </p:txBody>
      </p:sp>
      <p:sp>
        <p:nvSpPr>
          <p:cNvPr id="244" name="Google Shape;244;p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245" name="Google Shape;245;p33"/>
          <p:cNvGrpSpPr/>
          <p:nvPr/>
        </p:nvGrpSpPr>
        <p:grpSpPr>
          <a:xfrm>
            <a:off x="5562600" y="992777"/>
            <a:ext cx="5029200" cy="3017400"/>
            <a:chOff x="3200400" y="2560320"/>
            <a:chExt cx="5029200" cy="3017400"/>
          </a:xfrm>
        </p:grpSpPr>
        <p:sp>
          <p:nvSpPr>
            <p:cNvPr id="246" name="Google Shape;246;p33"/>
            <p:cNvSpPr/>
            <p:nvPr/>
          </p:nvSpPr>
          <p:spPr>
            <a:xfrm>
              <a:off x="3200400" y="2560320"/>
              <a:ext cx="5029200" cy="3017400"/>
            </a:xfrm>
            <a:prstGeom prst="rect">
              <a:avLst/>
            </a:prstGeom>
            <a:noFill/>
            <a:ln cap="flat" cmpd="sng" w="12700">
              <a:solidFill>
                <a:srgbClr val="000000"/>
              </a:solidFill>
              <a:prstDash val="solid"/>
              <a:miter lim="8000"/>
              <a:headEnd len="sm" w="sm" type="none"/>
              <a:tailEnd len="sm" w="sm" type="none"/>
            </a:ln>
            <a:effectLst>
              <a:outerShdw blurRad="63500" rotWithShape="0" algn="ctr" dir="2700000" dist="107763">
                <a:srgbClr val="EEECE1">
                  <a:alpha val="749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247" name="Google Shape;247;p33"/>
            <p:cNvSpPr/>
            <p:nvPr/>
          </p:nvSpPr>
          <p:spPr>
            <a:xfrm>
              <a:off x="3429000" y="3108960"/>
              <a:ext cx="1371600" cy="2240400"/>
            </a:xfrm>
            <a:prstGeom prst="rect">
              <a:avLst/>
            </a:prstGeom>
            <a:noFill/>
            <a:ln cap="flat" cmpd="sng" w="12700">
              <a:solidFill>
                <a:srgbClr val="000000"/>
              </a:solidFill>
              <a:prstDash val="solid"/>
              <a:miter lim="8000"/>
              <a:headEnd len="sm" w="sm" type="none"/>
              <a:tailEnd len="sm" w="sm" type="none"/>
            </a:ln>
            <a:effectLst>
              <a:outerShdw blurRad="63500" rotWithShape="0" algn="ctr" dir="2700000" dist="107763">
                <a:srgbClr val="EEECE1">
                  <a:alpha val="749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248" name="Google Shape;248;p33"/>
            <p:cNvSpPr/>
            <p:nvPr/>
          </p:nvSpPr>
          <p:spPr>
            <a:xfrm>
              <a:off x="3429000" y="3255264"/>
              <a:ext cx="1371600" cy="528600"/>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rgbClr val="000000"/>
                  </a:solidFill>
                  <a:latin typeface="Arial"/>
                  <a:ea typeface="Arial"/>
                  <a:cs typeface="Arial"/>
                  <a:sym typeface="Arial"/>
                </a:rPr>
                <a:t> Processor</a:t>
              </a:r>
              <a:endParaRPr/>
            </a:p>
            <a:p>
              <a:pPr indent="0" lvl="0" marL="0" marR="0" rtl="0" algn="ctr">
                <a:lnSpc>
                  <a:spcPct val="85000"/>
                </a:lnSpc>
                <a:spcBef>
                  <a:spcPts val="0"/>
                </a:spcBef>
                <a:spcAft>
                  <a:spcPts val="0"/>
                </a:spcAft>
                <a:buNone/>
              </a:pPr>
              <a:r>
                <a:rPr b="1" lang="en-US" sz="1800">
                  <a:solidFill>
                    <a:srgbClr val="000000"/>
                  </a:solidFill>
                  <a:latin typeface="Arial"/>
                  <a:ea typeface="Arial"/>
                  <a:cs typeface="Arial"/>
                  <a:sym typeface="Arial"/>
                </a:rPr>
                <a:t> </a:t>
              </a:r>
              <a:endParaRPr/>
            </a:p>
          </p:txBody>
        </p:sp>
        <p:sp>
          <p:nvSpPr>
            <p:cNvPr id="249" name="Google Shape;249;p33"/>
            <p:cNvSpPr/>
            <p:nvPr/>
          </p:nvSpPr>
          <p:spPr>
            <a:xfrm>
              <a:off x="5029200" y="3108960"/>
              <a:ext cx="1371600" cy="2240400"/>
            </a:xfrm>
            <a:prstGeom prst="rect">
              <a:avLst/>
            </a:prstGeom>
            <a:noFill/>
            <a:ln cap="flat" cmpd="sng" w="12700">
              <a:solidFill>
                <a:srgbClr val="000000"/>
              </a:solidFill>
              <a:prstDash val="solid"/>
              <a:miter lim="8000"/>
              <a:headEnd len="sm" w="sm" type="none"/>
              <a:tailEnd len="sm" w="sm" type="none"/>
            </a:ln>
            <a:effectLst>
              <a:outerShdw blurRad="63500" rotWithShape="0" algn="ctr" dir="2700000" dist="107763">
                <a:srgbClr val="EEECE1">
                  <a:alpha val="749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250" name="Google Shape;250;p33"/>
            <p:cNvSpPr/>
            <p:nvPr/>
          </p:nvSpPr>
          <p:spPr>
            <a:xfrm>
              <a:off x="6629400" y="3108960"/>
              <a:ext cx="1371600" cy="2240400"/>
            </a:xfrm>
            <a:prstGeom prst="rect">
              <a:avLst/>
            </a:prstGeom>
            <a:noFill/>
            <a:ln cap="flat" cmpd="sng" w="12700">
              <a:solidFill>
                <a:srgbClr val="000000"/>
              </a:solidFill>
              <a:prstDash val="solid"/>
              <a:miter lim="8000"/>
              <a:headEnd len="sm" w="sm" type="none"/>
              <a:tailEnd len="sm" w="sm" type="none"/>
            </a:ln>
            <a:effectLst>
              <a:outerShdw blurRad="63500" rotWithShape="0" algn="ctr" dir="2700000" dist="107763">
                <a:srgbClr val="EEECE1">
                  <a:alpha val="749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251" name="Google Shape;251;p33"/>
            <p:cNvSpPr/>
            <p:nvPr/>
          </p:nvSpPr>
          <p:spPr>
            <a:xfrm>
              <a:off x="3200400" y="2641600"/>
              <a:ext cx="5029200" cy="469800"/>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3200">
                  <a:solidFill>
                    <a:srgbClr val="000000"/>
                  </a:solidFill>
                  <a:latin typeface="Arial"/>
                  <a:ea typeface="Arial"/>
                  <a:cs typeface="Arial"/>
                  <a:sym typeface="Arial"/>
                </a:rPr>
                <a:t>Computer</a:t>
              </a:r>
              <a:endParaRPr/>
            </a:p>
          </p:txBody>
        </p:sp>
        <p:sp>
          <p:nvSpPr>
            <p:cNvPr id="252" name="Google Shape;252;p33"/>
            <p:cNvSpPr/>
            <p:nvPr/>
          </p:nvSpPr>
          <p:spPr>
            <a:xfrm>
              <a:off x="3575304" y="3657600"/>
              <a:ext cx="1079400" cy="597000"/>
            </a:xfrm>
            <a:prstGeom prst="roundRect">
              <a:avLst>
                <a:gd fmla="val 12495" name="adj"/>
              </a:avLst>
            </a:prstGeom>
            <a:solidFill>
              <a:srgbClr val="FFFFFF"/>
            </a:solidFill>
            <a:ln cap="flat" cmpd="sng" w="12700">
              <a:solidFill>
                <a:srgbClr val="000000"/>
              </a:solidFill>
              <a:prstDash val="solid"/>
              <a:round/>
              <a:headEnd len="sm" w="sm" type="none"/>
              <a:tailEnd len="sm" w="sm" type="none"/>
            </a:ln>
            <a:effectLst>
              <a:outerShdw blurRad="63500" rotWithShape="0" algn="ctr" dir="2700000" dist="107763">
                <a:srgbClr val="EEECE1">
                  <a:alpha val="749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253" name="Google Shape;253;p33"/>
            <p:cNvSpPr/>
            <p:nvPr/>
          </p:nvSpPr>
          <p:spPr>
            <a:xfrm>
              <a:off x="3575304" y="4572000"/>
              <a:ext cx="1079400" cy="597000"/>
            </a:xfrm>
            <a:prstGeom prst="roundRect">
              <a:avLst>
                <a:gd fmla="val 12495" name="adj"/>
              </a:avLst>
            </a:prstGeom>
            <a:solidFill>
              <a:srgbClr val="FFFFFF"/>
            </a:solidFill>
            <a:ln cap="flat" cmpd="sng" w="12700">
              <a:solidFill>
                <a:srgbClr val="000000"/>
              </a:solidFill>
              <a:prstDash val="solid"/>
              <a:round/>
              <a:headEnd len="sm" w="sm" type="none"/>
              <a:tailEnd len="sm" w="sm" type="none"/>
            </a:ln>
            <a:effectLst>
              <a:outerShdw blurRad="63500" rotWithShape="0" algn="ctr" dir="2700000" dist="107763">
                <a:srgbClr val="EEECE1">
                  <a:alpha val="7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000000"/>
                </a:solidFill>
                <a:latin typeface="Helvetica Neue"/>
                <a:ea typeface="Helvetica Neue"/>
                <a:cs typeface="Helvetica Neue"/>
                <a:sym typeface="Helvetica Neue"/>
              </a:endParaRPr>
            </a:p>
          </p:txBody>
        </p:sp>
        <p:sp>
          <p:nvSpPr>
            <p:cNvPr id="254" name="Google Shape;254;p33"/>
            <p:cNvSpPr/>
            <p:nvPr/>
          </p:nvSpPr>
          <p:spPr>
            <a:xfrm>
              <a:off x="3429000" y="3703320"/>
              <a:ext cx="1371600" cy="528600"/>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rgbClr val="000000"/>
                  </a:solidFill>
                  <a:latin typeface="Arial"/>
                  <a:ea typeface="Arial"/>
                  <a:cs typeface="Arial"/>
                  <a:sym typeface="Arial"/>
                </a:rPr>
                <a:t>Control</a:t>
              </a:r>
              <a:endParaRPr/>
            </a:p>
            <a:p>
              <a:pPr indent="0" lvl="0" marL="0" marR="0" rtl="0" algn="ctr">
                <a:lnSpc>
                  <a:spcPct val="85000"/>
                </a:lnSpc>
                <a:spcBef>
                  <a:spcPts val="0"/>
                </a:spcBef>
                <a:spcAft>
                  <a:spcPts val="0"/>
                </a:spcAft>
                <a:buNone/>
              </a:pPr>
              <a:r>
                <a:rPr lang="en-US" sz="1800">
                  <a:solidFill>
                    <a:srgbClr val="000000"/>
                  </a:solidFill>
                  <a:latin typeface="Arial"/>
                  <a:ea typeface="Arial"/>
                  <a:cs typeface="Arial"/>
                  <a:sym typeface="Arial"/>
                </a:rPr>
                <a:t>(“brain”)</a:t>
              </a:r>
              <a:endParaRPr b="1" sz="1800">
                <a:solidFill>
                  <a:srgbClr val="000000"/>
                </a:solidFill>
                <a:latin typeface="Arial"/>
                <a:ea typeface="Arial"/>
                <a:cs typeface="Arial"/>
                <a:sym typeface="Arial"/>
              </a:endParaRPr>
            </a:p>
          </p:txBody>
        </p:sp>
        <p:sp>
          <p:nvSpPr>
            <p:cNvPr id="255" name="Google Shape;255;p33"/>
            <p:cNvSpPr/>
            <p:nvPr/>
          </p:nvSpPr>
          <p:spPr>
            <a:xfrm>
              <a:off x="3439886" y="4645152"/>
              <a:ext cx="1371600" cy="522300"/>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rgbClr val="000000"/>
                  </a:solidFill>
                  <a:latin typeface="Arial"/>
                  <a:ea typeface="Arial"/>
                  <a:cs typeface="Arial"/>
                  <a:sym typeface="Arial"/>
                </a:rPr>
                <a:t>Datapath</a:t>
              </a:r>
              <a:endParaRPr b="1" sz="1800">
                <a:solidFill>
                  <a:srgbClr val="000000"/>
                </a:solidFill>
                <a:latin typeface="Arial"/>
                <a:ea typeface="Arial"/>
                <a:cs typeface="Arial"/>
                <a:sym typeface="Arial"/>
              </a:endParaRPr>
            </a:p>
            <a:p>
              <a:pPr indent="0" lvl="0" marL="0" marR="0" rtl="0" algn="ctr">
                <a:lnSpc>
                  <a:spcPct val="85000"/>
                </a:lnSpc>
                <a:spcBef>
                  <a:spcPts val="0"/>
                </a:spcBef>
                <a:spcAft>
                  <a:spcPts val="0"/>
                </a:spcAft>
                <a:buNone/>
              </a:pPr>
              <a:r>
                <a:rPr lang="en-US" sz="1800">
                  <a:solidFill>
                    <a:srgbClr val="FF0000"/>
                  </a:solidFill>
                  <a:latin typeface="Arial"/>
                  <a:ea typeface="Arial"/>
                  <a:cs typeface="Arial"/>
                  <a:sym typeface="Arial"/>
                </a:rPr>
                <a:t>Registers</a:t>
              </a:r>
              <a:endParaRPr sz="1800">
                <a:solidFill>
                  <a:srgbClr val="FF0000"/>
                </a:solidFill>
                <a:latin typeface="Arial"/>
                <a:ea typeface="Arial"/>
                <a:cs typeface="Arial"/>
                <a:sym typeface="Arial"/>
              </a:endParaRPr>
            </a:p>
          </p:txBody>
        </p:sp>
        <p:sp>
          <p:nvSpPr>
            <p:cNvPr id="256" name="Google Shape;256;p33"/>
            <p:cNvSpPr/>
            <p:nvPr/>
          </p:nvSpPr>
          <p:spPr>
            <a:xfrm>
              <a:off x="5029200" y="3255264"/>
              <a:ext cx="1371600" cy="522300"/>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rgbClr val="FF0000"/>
                  </a:solidFill>
                  <a:latin typeface="Arial"/>
                  <a:ea typeface="Arial"/>
                  <a:cs typeface="Arial"/>
                  <a:sym typeface="Arial"/>
                </a:rPr>
                <a:t>Memory</a:t>
              </a:r>
              <a:endParaRPr/>
            </a:p>
            <a:p>
              <a:pPr indent="0" lvl="0" marL="0" marR="0" rtl="0" algn="ctr">
                <a:lnSpc>
                  <a:spcPct val="85000"/>
                </a:lnSpc>
                <a:spcBef>
                  <a:spcPts val="0"/>
                </a:spcBef>
                <a:spcAft>
                  <a:spcPts val="0"/>
                </a:spcAft>
                <a:buNone/>
              </a:pPr>
              <a:r>
                <a:t/>
              </a:r>
              <a:endParaRPr b="1" sz="1800">
                <a:solidFill>
                  <a:srgbClr val="FF0000"/>
                </a:solidFill>
                <a:latin typeface="Arial"/>
                <a:ea typeface="Arial"/>
                <a:cs typeface="Arial"/>
                <a:sym typeface="Arial"/>
              </a:endParaRPr>
            </a:p>
          </p:txBody>
        </p:sp>
        <p:sp>
          <p:nvSpPr>
            <p:cNvPr id="257" name="Google Shape;257;p33"/>
            <p:cNvSpPr/>
            <p:nvPr/>
          </p:nvSpPr>
          <p:spPr>
            <a:xfrm>
              <a:off x="6629400" y="3255264"/>
              <a:ext cx="1371600" cy="293700"/>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rgbClr val="000000"/>
                  </a:solidFill>
                  <a:latin typeface="Arial"/>
                  <a:ea typeface="Arial"/>
                  <a:cs typeface="Arial"/>
                  <a:sym typeface="Arial"/>
                </a:rPr>
                <a:t>Devices</a:t>
              </a:r>
              <a:endParaRPr/>
            </a:p>
          </p:txBody>
        </p:sp>
        <p:sp>
          <p:nvSpPr>
            <p:cNvPr id="258" name="Google Shape;258;p33"/>
            <p:cNvSpPr/>
            <p:nvPr/>
          </p:nvSpPr>
          <p:spPr>
            <a:xfrm>
              <a:off x="6775704" y="3657600"/>
              <a:ext cx="1079400" cy="597000"/>
            </a:xfrm>
            <a:prstGeom prst="roundRect">
              <a:avLst>
                <a:gd fmla="val 12495" name="adj"/>
              </a:avLst>
            </a:prstGeom>
            <a:solidFill>
              <a:srgbClr val="FFFFFF"/>
            </a:solidFill>
            <a:ln cap="flat" cmpd="sng" w="12700">
              <a:solidFill>
                <a:srgbClr val="000000"/>
              </a:solidFill>
              <a:prstDash val="solid"/>
              <a:round/>
              <a:headEnd len="sm" w="sm" type="none"/>
              <a:tailEnd len="sm" w="sm" type="none"/>
            </a:ln>
            <a:effectLst>
              <a:outerShdw blurRad="63500" rotWithShape="0" algn="ctr" dir="2700000" dist="107763">
                <a:srgbClr val="EEECE1">
                  <a:alpha val="749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259" name="Google Shape;259;p33"/>
            <p:cNvSpPr/>
            <p:nvPr/>
          </p:nvSpPr>
          <p:spPr>
            <a:xfrm>
              <a:off x="6775704" y="4572000"/>
              <a:ext cx="1079400" cy="597000"/>
            </a:xfrm>
            <a:prstGeom prst="roundRect">
              <a:avLst>
                <a:gd fmla="val 12495" name="adj"/>
              </a:avLst>
            </a:prstGeom>
            <a:solidFill>
              <a:srgbClr val="FFFFFF"/>
            </a:solidFill>
            <a:ln cap="flat" cmpd="sng" w="12700">
              <a:solidFill>
                <a:srgbClr val="000000"/>
              </a:solidFill>
              <a:prstDash val="solid"/>
              <a:round/>
              <a:headEnd len="sm" w="sm" type="none"/>
              <a:tailEnd len="sm" w="sm" type="none"/>
            </a:ln>
            <a:effectLst>
              <a:outerShdw blurRad="63500" rotWithShape="0" algn="ctr" dir="2700000" dist="107763">
                <a:srgbClr val="EEECE1">
                  <a:alpha val="749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260" name="Google Shape;260;p33"/>
            <p:cNvSpPr/>
            <p:nvPr/>
          </p:nvSpPr>
          <p:spPr>
            <a:xfrm>
              <a:off x="6629400" y="3703320"/>
              <a:ext cx="1371600" cy="293700"/>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rgbClr val="000000"/>
                  </a:solidFill>
                  <a:latin typeface="Arial"/>
                  <a:ea typeface="Arial"/>
                  <a:cs typeface="Arial"/>
                  <a:sym typeface="Arial"/>
                </a:rPr>
                <a:t>Input</a:t>
              </a:r>
              <a:endParaRPr/>
            </a:p>
          </p:txBody>
        </p:sp>
        <p:sp>
          <p:nvSpPr>
            <p:cNvPr id="261" name="Google Shape;261;p33"/>
            <p:cNvSpPr/>
            <p:nvPr/>
          </p:nvSpPr>
          <p:spPr>
            <a:xfrm>
              <a:off x="6629400" y="4645152"/>
              <a:ext cx="1371600" cy="293700"/>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rgbClr val="000000"/>
                  </a:solidFill>
                  <a:latin typeface="Arial"/>
                  <a:ea typeface="Arial"/>
                  <a:cs typeface="Arial"/>
                  <a:sym typeface="Arial"/>
                </a:rPr>
                <a:t>Output</a:t>
              </a:r>
              <a:endParaRPr/>
            </a:p>
          </p:txBody>
        </p:sp>
      </p:grpSp>
      <p:cxnSp>
        <p:nvCxnSpPr>
          <p:cNvPr id="262" name="Google Shape;262;p33"/>
          <p:cNvCxnSpPr/>
          <p:nvPr/>
        </p:nvCxnSpPr>
        <p:spPr>
          <a:xfrm flipH="1">
            <a:off x="6835050" y="3083275"/>
            <a:ext cx="1315200" cy="22500"/>
          </a:xfrm>
          <a:prstGeom prst="straightConnector1">
            <a:avLst/>
          </a:prstGeom>
          <a:noFill/>
          <a:ln cap="flat" cmpd="sng" w="38100">
            <a:solidFill>
              <a:srgbClr val="FF00FF"/>
            </a:solidFill>
            <a:prstDash val="solid"/>
            <a:round/>
            <a:headEnd len="med" w="med" type="none"/>
            <a:tailEnd len="med" w="med" type="triangle"/>
          </a:ln>
        </p:spPr>
      </p:cxnSp>
      <p:sp>
        <p:nvSpPr>
          <p:cNvPr id="263" name="Google Shape;263;p33"/>
          <p:cNvSpPr txBox="1"/>
          <p:nvPr/>
        </p:nvSpPr>
        <p:spPr>
          <a:xfrm>
            <a:off x="7355500" y="2712350"/>
            <a:ext cx="1543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FF"/>
                </a:solidFill>
              </a:rPr>
              <a:t>lw reg off(bAddr)</a:t>
            </a:r>
            <a:endParaRPr>
              <a:solidFill>
                <a:srgbClr val="FF00FF"/>
              </a:solidFill>
            </a:endParaRPr>
          </a:p>
        </p:txBody>
      </p:sp>
      <p:cxnSp>
        <p:nvCxnSpPr>
          <p:cNvPr id="264" name="Google Shape;264;p33"/>
          <p:cNvCxnSpPr/>
          <p:nvPr/>
        </p:nvCxnSpPr>
        <p:spPr>
          <a:xfrm>
            <a:off x="6948675" y="3480000"/>
            <a:ext cx="1156200" cy="22800"/>
          </a:xfrm>
          <a:prstGeom prst="straightConnector1">
            <a:avLst/>
          </a:prstGeom>
          <a:noFill/>
          <a:ln cap="flat" cmpd="sng" w="38100">
            <a:solidFill>
              <a:schemeClr val="dk2"/>
            </a:solidFill>
            <a:prstDash val="solid"/>
            <a:round/>
            <a:headEnd len="med" w="med" type="none"/>
            <a:tailEnd len="med" w="med" type="triangle"/>
          </a:ln>
        </p:spPr>
      </p:cxnSp>
      <p:sp>
        <p:nvSpPr>
          <p:cNvPr id="265" name="Google Shape;265;p33"/>
          <p:cNvSpPr txBox="1"/>
          <p:nvPr/>
        </p:nvSpPr>
        <p:spPr>
          <a:xfrm>
            <a:off x="7355500" y="3093350"/>
            <a:ext cx="1543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s</a:t>
            </a:r>
            <a:r>
              <a:rPr lang="en-US">
                <a:solidFill>
                  <a:schemeClr val="dk2"/>
                </a:solidFill>
              </a:rPr>
              <a:t>w reg off(bAddr)</a:t>
            </a:r>
            <a:endParaRPr>
              <a:solidFill>
                <a:schemeClr val="dk2"/>
              </a:solidFill>
            </a:endParaRPr>
          </a:p>
        </p:txBody>
      </p:sp>
      <p:sp>
        <p:nvSpPr>
          <p:cNvPr id="266" name="Google Shape;266;p3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267" name="Google Shape;267;p3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78"/>
          <p:cNvSpPr txBox="1"/>
          <p:nvPr>
            <p:ph type="title"/>
          </p:nvPr>
        </p:nvSpPr>
        <p:spPr>
          <a:xfrm>
            <a:off x="457200" y="460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Register Conventions Summary</a:t>
            </a:r>
            <a:endParaRPr b="0" i="0" sz="4400" u="none" cap="none" strike="noStrike">
              <a:solidFill>
                <a:schemeClr val="accent1"/>
              </a:solidFill>
              <a:latin typeface="Calibri"/>
              <a:ea typeface="Calibri"/>
              <a:cs typeface="Calibri"/>
              <a:sym typeface="Calibri"/>
            </a:endParaRPr>
          </a:p>
        </p:txBody>
      </p:sp>
      <p:sp>
        <p:nvSpPr>
          <p:cNvPr id="999" name="Google Shape;999;p78"/>
          <p:cNvSpPr txBox="1"/>
          <p:nvPr>
            <p:ph idx="1" type="body"/>
          </p:nvPr>
        </p:nvSpPr>
        <p:spPr>
          <a:xfrm>
            <a:off x="457200" y="969399"/>
            <a:ext cx="8229600" cy="5468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One more time for luck:</a:t>
            </a:r>
            <a:endParaRPr b="0" i="0" sz="3200" u="none" cap="none" strike="noStrike">
              <a:solidFill>
                <a:schemeClr val="dk1"/>
              </a:solidFill>
              <a:latin typeface="Calibri"/>
              <a:ea typeface="Calibri"/>
              <a:cs typeface="Calibri"/>
              <a:sym typeface="Calibri"/>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Calle</a:t>
            </a:r>
            <a:r>
              <a:rPr b="0" i="0" lang="en-US" sz="2800" u="none" cap="none" strike="noStrike">
                <a:solidFill>
                  <a:srgbClr val="C0504D"/>
                </a:solidFill>
                <a:latin typeface="Calibri"/>
                <a:ea typeface="Calibri"/>
                <a:cs typeface="Calibri"/>
                <a:sym typeface="Calibri"/>
              </a:rPr>
              <a:t>R</a:t>
            </a:r>
            <a:r>
              <a:rPr b="0" i="0" lang="en-US" sz="2800" u="none" cap="none" strike="noStrike">
                <a:solidFill>
                  <a:schemeClr val="dk1"/>
                </a:solidFill>
                <a:latin typeface="Calibri"/>
                <a:ea typeface="Calibri"/>
                <a:cs typeface="Calibri"/>
                <a:sym typeface="Calibri"/>
              </a:rPr>
              <a:t> must save any </a:t>
            </a:r>
            <a:r>
              <a:rPr b="0" i="0" lang="en-US" sz="2800" u="none" cap="none" strike="noStrike">
                <a:solidFill>
                  <a:schemeClr val="accent6"/>
                </a:solidFill>
                <a:latin typeface="Calibri"/>
                <a:ea typeface="Calibri"/>
                <a:cs typeface="Calibri"/>
                <a:sym typeface="Calibri"/>
              </a:rPr>
              <a:t>volatile</a:t>
            </a:r>
            <a:r>
              <a:rPr b="0" i="0" lang="en-US" sz="2800" u="none" cap="none" strike="noStrike">
                <a:solidFill>
                  <a:schemeClr val="dk1"/>
                </a:solidFill>
                <a:latin typeface="Calibri"/>
                <a:ea typeface="Calibri"/>
                <a:cs typeface="Calibri"/>
                <a:sym typeface="Calibri"/>
              </a:rPr>
              <a:t> registers it is using onto the stack before making a procedure call</a:t>
            </a:r>
            <a:endParaRPr b="0" i="0" sz="2800" u="none" cap="none" strike="noStrike">
              <a:solidFill>
                <a:schemeClr val="dk1"/>
              </a:solidFill>
              <a:latin typeface="Calibri"/>
              <a:ea typeface="Calibri"/>
              <a:cs typeface="Calibri"/>
              <a:sym typeface="Calibri"/>
            </a:endParaRPr>
          </a:p>
          <a:p>
            <a:pPr indent="-285750" lvl="1" marL="742950" rtl="0" algn="l">
              <a:spcBef>
                <a:spcPts val="560"/>
              </a:spcBef>
              <a:spcAft>
                <a:spcPts val="0"/>
              </a:spcAft>
              <a:buClr>
                <a:schemeClr val="dk1"/>
              </a:buClr>
              <a:buSzPts val="2800"/>
              <a:buFont typeface="Arial"/>
              <a:buChar char="–"/>
            </a:pPr>
            <a:r>
              <a:rPr lang="en-US"/>
              <a:t>Calle</a:t>
            </a:r>
            <a:r>
              <a:rPr lang="en-US">
                <a:solidFill>
                  <a:schemeClr val="accent2"/>
                </a:solidFill>
              </a:rPr>
              <a:t>R </a:t>
            </a:r>
            <a:r>
              <a:rPr lang="en-US"/>
              <a:t>can trust </a:t>
            </a:r>
            <a:r>
              <a:rPr lang="en-US">
                <a:solidFill>
                  <a:schemeClr val="accent4"/>
                </a:solidFill>
              </a:rPr>
              <a:t>saved </a:t>
            </a:r>
            <a:r>
              <a:rPr lang="en-US"/>
              <a:t>registers to maintain values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Calle</a:t>
            </a:r>
            <a:r>
              <a:rPr b="0" i="0" lang="en-US" sz="2800" u="none" cap="none" strike="noStrike">
                <a:solidFill>
                  <a:schemeClr val="accent1"/>
                </a:solidFill>
                <a:latin typeface="Calibri"/>
                <a:ea typeface="Calibri"/>
                <a:cs typeface="Calibri"/>
                <a:sym typeface="Calibri"/>
              </a:rPr>
              <a:t>E</a:t>
            </a:r>
            <a:r>
              <a:rPr b="0" i="0" lang="en-US" sz="2800" u="none" cap="none" strike="noStrike">
                <a:solidFill>
                  <a:schemeClr val="dk1"/>
                </a:solidFill>
                <a:latin typeface="Calibri"/>
                <a:ea typeface="Calibri"/>
                <a:cs typeface="Calibri"/>
                <a:sym typeface="Calibri"/>
              </a:rPr>
              <a:t> must </a:t>
            </a:r>
            <a:r>
              <a:rPr lang="en-US"/>
              <a:t>“</a:t>
            </a:r>
            <a:r>
              <a:rPr b="0" i="0" lang="en-US" sz="2800" u="none" cap="none" strike="noStrike">
                <a:solidFill>
                  <a:schemeClr val="dk1"/>
                </a:solidFill>
                <a:latin typeface="Calibri"/>
                <a:ea typeface="Calibri"/>
                <a:cs typeface="Calibri"/>
                <a:sym typeface="Calibri"/>
              </a:rPr>
              <a:t>save</a:t>
            </a:r>
            <a:r>
              <a:rPr lang="en-US"/>
              <a:t>”</a:t>
            </a:r>
            <a:r>
              <a:rPr b="0" i="0" lang="en-US" sz="2800" u="none" cap="none" strike="noStrike">
                <a:solidFill>
                  <a:schemeClr val="dk1"/>
                </a:solidFill>
                <a:latin typeface="Calibri"/>
                <a:ea typeface="Calibri"/>
                <a:cs typeface="Calibri"/>
                <a:sym typeface="Calibri"/>
              </a:rPr>
              <a:t> any </a:t>
            </a:r>
            <a:r>
              <a:rPr b="0" i="0" lang="en-US" sz="2800" u="none" cap="none" strike="noStrike">
                <a:solidFill>
                  <a:schemeClr val="accent4"/>
                </a:solidFill>
                <a:latin typeface="Calibri"/>
                <a:ea typeface="Calibri"/>
                <a:cs typeface="Calibri"/>
                <a:sym typeface="Calibri"/>
              </a:rPr>
              <a:t>saved</a:t>
            </a:r>
            <a:r>
              <a:rPr b="0" i="0" lang="en-US" sz="2800" u="none" cap="none" strike="noStrike">
                <a:solidFill>
                  <a:schemeClr val="dk1"/>
                </a:solidFill>
                <a:latin typeface="Calibri"/>
                <a:ea typeface="Calibri"/>
                <a:cs typeface="Calibri"/>
                <a:sym typeface="Calibri"/>
              </a:rPr>
              <a:t> registers it intends to use by putting </a:t>
            </a:r>
            <a:r>
              <a:rPr lang="en-US"/>
              <a:t>them on the stack </a:t>
            </a:r>
            <a:r>
              <a:rPr b="0" i="0" lang="en-US" sz="2800" u="none" cap="none" strike="noStrike">
                <a:solidFill>
                  <a:schemeClr val="dk1"/>
                </a:solidFill>
                <a:latin typeface="Calibri"/>
                <a:ea typeface="Calibri"/>
                <a:cs typeface="Calibri"/>
                <a:sym typeface="Calibri"/>
              </a:rPr>
              <a:t>before </a:t>
            </a:r>
            <a:r>
              <a:rPr lang="en-US"/>
              <a:t>overwriting</a:t>
            </a:r>
            <a:r>
              <a:rPr b="0" i="0" lang="en-US" sz="2800" u="none" cap="none" strike="noStrike">
                <a:solidFill>
                  <a:schemeClr val="dk1"/>
                </a:solidFill>
                <a:latin typeface="Calibri"/>
                <a:ea typeface="Calibri"/>
                <a:cs typeface="Calibri"/>
                <a:sym typeface="Calibri"/>
              </a:rPr>
              <a:t> their values</a:t>
            </a:r>
            <a:endParaRPr b="0" i="0" sz="28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Notes: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Calle</a:t>
            </a:r>
            <a:r>
              <a:rPr b="0" i="0" lang="en-US" sz="2800" u="none" cap="none" strike="noStrike">
                <a:solidFill>
                  <a:srgbClr val="C0504D"/>
                </a:solidFill>
                <a:latin typeface="Calibri"/>
                <a:ea typeface="Calibri"/>
                <a:cs typeface="Calibri"/>
                <a:sym typeface="Calibri"/>
              </a:rPr>
              <a:t>R</a:t>
            </a:r>
            <a:r>
              <a:rPr b="0" i="0" lang="en-US" sz="2800" u="none" cap="none" strike="noStrike">
                <a:solidFill>
                  <a:schemeClr val="dk1"/>
                </a:solidFill>
                <a:latin typeface="Calibri"/>
                <a:ea typeface="Calibri"/>
                <a:cs typeface="Calibri"/>
                <a:sym typeface="Calibri"/>
              </a:rPr>
              <a:t> and calle</a:t>
            </a:r>
            <a:r>
              <a:rPr b="0" i="0" lang="en-US" sz="2800" u="none" cap="none" strike="noStrike">
                <a:solidFill>
                  <a:schemeClr val="accent1"/>
                </a:solidFill>
                <a:latin typeface="Calibri"/>
                <a:ea typeface="Calibri"/>
                <a:cs typeface="Calibri"/>
                <a:sym typeface="Calibri"/>
              </a:rPr>
              <a:t>E</a:t>
            </a:r>
            <a:r>
              <a:rPr b="0" i="0" lang="en-US" sz="2800" u="none" cap="none" strike="noStrike">
                <a:solidFill>
                  <a:schemeClr val="dk1"/>
                </a:solidFill>
                <a:latin typeface="Calibri"/>
                <a:ea typeface="Calibri"/>
                <a:cs typeface="Calibri"/>
                <a:sym typeface="Calibri"/>
              </a:rPr>
              <a:t> only need to save the appropriate registers </a:t>
            </a:r>
            <a:r>
              <a:rPr b="0" i="1" lang="en-US" sz="2800" u="none" cap="none" strike="noStrike">
                <a:solidFill>
                  <a:schemeClr val="dk1"/>
                </a:solidFill>
                <a:latin typeface="Calibri"/>
                <a:ea typeface="Calibri"/>
                <a:cs typeface="Calibri"/>
                <a:sym typeface="Calibri"/>
              </a:rPr>
              <a:t>they are using</a:t>
            </a:r>
            <a:r>
              <a:rPr b="0" i="0" lang="en-US" sz="2800" u="none" cap="none" strike="noStrike">
                <a:solidFill>
                  <a:schemeClr val="dk1"/>
                </a:solidFill>
                <a:latin typeface="Calibri"/>
                <a:ea typeface="Calibri"/>
                <a:cs typeface="Calibri"/>
                <a:sym typeface="Calibri"/>
              </a:rPr>
              <a:t> (not all!)</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Don’t forget to restore the values later</a:t>
            </a:r>
            <a:endParaRPr b="0" i="0" sz="2800" u="none" cap="none" strike="noStrike">
              <a:solidFill>
                <a:schemeClr val="dk1"/>
              </a:solidFill>
              <a:latin typeface="Calibri"/>
              <a:ea typeface="Calibri"/>
              <a:cs typeface="Calibri"/>
              <a:sym typeface="Calibri"/>
            </a:endParaRPr>
          </a:p>
        </p:txBody>
      </p:sp>
      <p:sp>
        <p:nvSpPr>
          <p:cNvPr id="1000" name="Google Shape;1000;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01" name="Google Shape;1001;p7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02" name="Google Shape;1002;p7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79"/>
          <p:cNvSpPr txBox="1"/>
          <p:nvPr>
            <p:ph type="title"/>
          </p:nvPr>
        </p:nvSpPr>
        <p:spPr>
          <a:xfrm>
            <a:off x="457200" y="-1063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Summary (1/2)</a:t>
            </a:r>
            <a:endParaRPr b="0" i="0" sz="4400" u="none" cap="none" strike="noStrike">
              <a:solidFill>
                <a:schemeClr val="accent1"/>
              </a:solidFill>
              <a:latin typeface="Calibri"/>
              <a:ea typeface="Calibri"/>
              <a:cs typeface="Calibri"/>
              <a:sym typeface="Calibri"/>
            </a:endParaRPr>
          </a:p>
        </p:txBody>
      </p:sp>
      <p:sp>
        <p:nvSpPr>
          <p:cNvPr id="1008" name="Google Shape;1008;p79"/>
          <p:cNvSpPr txBox="1"/>
          <p:nvPr>
            <p:ph idx="1" type="body"/>
          </p:nvPr>
        </p:nvSpPr>
        <p:spPr>
          <a:xfrm>
            <a:off x="457200" y="990600"/>
            <a:ext cx="8229600" cy="5415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lang="en-US"/>
              <a:t>More instructions: </a:t>
            </a:r>
            <a:r>
              <a:rPr lang="en-US" sz="2800">
                <a:latin typeface="Courier New"/>
                <a:ea typeface="Courier New"/>
                <a:cs typeface="Courier New"/>
                <a:sym typeface="Courier New"/>
              </a:rPr>
              <a:t>lb, sb, lh, sh, lbu, lhu, sltu, sltiu</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Pseudo-instructions make code more readable</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Count as MAL, later translated into TAL</a:t>
            </a:r>
            <a:endParaRPr b="0" i="0" sz="2800" u="none" cap="none" strike="noStrike">
              <a:solidFill>
                <a:schemeClr val="dk1"/>
              </a:solidFill>
              <a:latin typeface="Calibri"/>
              <a:ea typeface="Calibri"/>
              <a:cs typeface="Calibri"/>
              <a:sym typeface="Calibri"/>
            </a:endParaRPr>
          </a:p>
          <a:p>
            <a:pPr indent="-285750" lvl="1" marL="742950" rtl="0" algn="l">
              <a:spcBef>
                <a:spcPts val="560"/>
              </a:spcBef>
              <a:spcAft>
                <a:spcPts val="0"/>
              </a:spcAft>
              <a:buClr>
                <a:schemeClr val="dk1"/>
              </a:buClr>
              <a:buSzPts val="2800"/>
              <a:buFont typeface="Arial"/>
              <a:buChar char="–"/>
            </a:pPr>
            <a:r>
              <a:rPr lang="en-US">
                <a:latin typeface="Courier New"/>
                <a:ea typeface="Courier New"/>
                <a:cs typeface="Courier New"/>
                <a:sym typeface="Courier New"/>
              </a:rPr>
              <a:t>$at</a:t>
            </a:r>
            <a:r>
              <a:rPr lang="en-US"/>
              <a:t> for assembler use</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function implementation:</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Jump and link (</a:t>
            </a:r>
            <a:r>
              <a:rPr b="0" i="0" lang="en-US" sz="2800" u="none" cap="none" strike="noStrike">
                <a:solidFill>
                  <a:srgbClr val="000000"/>
                </a:solidFill>
                <a:latin typeface="Courier New"/>
                <a:ea typeface="Courier New"/>
                <a:cs typeface="Courier New"/>
                <a:sym typeface="Courier New"/>
              </a:rPr>
              <a:t>jal</a:t>
            </a:r>
            <a:r>
              <a:rPr b="0" i="0" lang="en-US" sz="2800" u="none" cap="none" strike="noStrike">
                <a:solidFill>
                  <a:schemeClr val="dk1"/>
                </a:solidFill>
                <a:latin typeface="Calibri"/>
                <a:ea typeface="Calibri"/>
                <a:cs typeface="Calibri"/>
                <a:sym typeface="Calibri"/>
              </a:rPr>
              <a:t>) invokes, jump register </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a:t>
            </a:r>
            <a:r>
              <a:rPr b="0" i="0" lang="en-US" sz="2800" u="none" cap="none" strike="noStrike">
                <a:solidFill>
                  <a:srgbClr val="000000"/>
                </a:solidFill>
                <a:latin typeface="Courier New"/>
                <a:ea typeface="Courier New"/>
                <a:cs typeface="Courier New"/>
                <a:sym typeface="Courier New"/>
              </a:rPr>
              <a:t>jr $ra</a:t>
            </a:r>
            <a:r>
              <a:rPr b="0" i="0" lang="en-US" sz="2800" u="none" cap="none" strike="noStrike">
                <a:solidFill>
                  <a:schemeClr val="dk1"/>
                </a:solidFill>
                <a:latin typeface="Calibri"/>
                <a:ea typeface="Calibri"/>
                <a:cs typeface="Calibri"/>
                <a:sym typeface="Calibri"/>
              </a:rPr>
              <a:t>) returns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Registers </a:t>
            </a:r>
            <a:r>
              <a:rPr b="0" i="0" lang="en-US" u="none" cap="none" strike="noStrike">
                <a:solidFill>
                  <a:srgbClr val="000000"/>
                </a:solidFill>
                <a:latin typeface="Courier New"/>
                <a:ea typeface="Courier New"/>
                <a:cs typeface="Courier New"/>
                <a:sym typeface="Courier New"/>
              </a:rPr>
              <a:t>$a0-$a3</a:t>
            </a:r>
            <a:r>
              <a:rPr b="0" i="0" lang="en-US" u="none" cap="none" strike="noStrike">
                <a:solidFill>
                  <a:srgbClr val="000000"/>
                </a:solidFill>
                <a:latin typeface="Calibri"/>
                <a:ea typeface="Calibri"/>
                <a:cs typeface="Calibri"/>
                <a:sym typeface="Calibri"/>
              </a:rPr>
              <a:t> </a:t>
            </a:r>
            <a:r>
              <a:rPr b="0" i="0" lang="en-US" u="none" cap="none" strike="noStrike">
                <a:solidFill>
                  <a:schemeClr val="dk1"/>
                </a:solidFill>
                <a:latin typeface="Calibri"/>
                <a:ea typeface="Calibri"/>
                <a:cs typeface="Calibri"/>
                <a:sym typeface="Calibri"/>
              </a:rPr>
              <a:t>for arguments, </a:t>
            </a:r>
            <a:r>
              <a:rPr b="0" i="0" lang="en-US" u="none" cap="none" strike="noStrike">
                <a:solidFill>
                  <a:srgbClr val="000000"/>
                </a:solidFill>
                <a:latin typeface="Courier New"/>
                <a:ea typeface="Courier New"/>
                <a:cs typeface="Courier New"/>
                <a:sym typeface="Courier New"/>
              </a:rPr>
              <a:t>$v0-$v1</a:t>
            </a:r>
            <a:r>
              <a:rPr b="0" i="0" lang="en-US" u="none" cap="none" strike="noStrike">
                <a:solidFill>
                  <a:srgbClr val="000000"/>
                </a:solidFill>
                <a:latin typeface="Calibri"/>
                <a:ea typeface="Calibri"/>
                <a:cs typeface="Calibri"/>
                <a:sym typeface="Calibri"/>
              </a:rPr>
              <a:t> </a:t>
            </a:r>
            <a:r>
              <a:rPr b="0" i="0" lang="en-US" u="none" cap="none" strike="noStrike">
                <a:solidFill>
                  <a:schemeClr val="dk1"/>
                </a:solidFill>
                <a:latin typeface="Calibri"/>
                <a:ea typeface="Calibri"/>
                <a:cs typeface="Calibri"/>
                <a:sym typeface="Calibri"/>
              </a:rPr>
              <a:t>for return values, </a:t>
            </a:r>
            <a:r>
              <a:rPr lang="en-US">
                <a:latin typeface="Courier New"/>
                <a:ea typeface="Courier New"/>
                <a:cs typeface="Courier New"/>
                <a:sym typeface="Courier New"/>
              </a:rPr>
              <a:t>$ra</a:t>
            </a:r>
            <a:r>
              <a:rPr lang="en-US"/>
              <a:t> for return address, </a:t>
            </a:r>
            <a:r>
              <a:rPr lang="en-US" sz="2800">
                <a:latin typeface="Courier New"/>
                <a:ea typeface="Courier New"/>
                <a:cs typeface="Courier New"/>
                <a:sym typeface="Courier New"/>
              </a:rPr>
              <a:t>$sp</a:t>
            </a:r>
            <a:r>
              <a:rPr lang="en-US" sz="2800"/>
              <a:t> for stack</a:t>
            </a:r>
            <a:endParaRPr sz="2800"/>
          </a:p>
          <a:p>
            <a:pPr indent="-107950" lvl="1" marL="74295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009" name="Google Shape;1009;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10" name="Google Shape;1010;p7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11" name="Google Shape;1011;p7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80"/>
          <p:cNvSpPr txBox="1"/>
          <p:nvPr/>
        </p:nvSpPr>
        <p:spPr>
          <a:xfrm>
            <a:off x="457200" y="1554480"/>
            <a:ext cx="8229600" cy="156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int factorial(int n) {</a:t>
            </a:r>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  if(n == 0) return 1; </a:t>
            </a:r>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  else return(n*factorial(n-1));</a:t>
            </a:r>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a:t>
            </a:r>
            <a:endParaRPr/>
          </a:p>
        </p:txBody>
      </p:sp>
      <p:grpSp>
        <p:nvGrpSpPr>
          <p:cNvPr id="1018" name="Google Shape;1018;p80"/>
          <p:cNvGrpSpPr/>
          <p:nvPr/>
        </p:nvGrpSpPr>
        <p:grpSpPr>
          <a:xfrm>
            <a:off x="914372" y="3108943"/>
            <a:ext cx="7589386" cy="523187"/>
            <a:chOff x="914614" y="1743727"/>
            <a:chExt cx="7589386" cy="392400"/>
          </a:xfrm>
        </p:grpSpPr>
        <p:sp>
          <p:nvSpPr>
            <p:cNvPr id="1019" name="Google Shape;1019;p80"/>
            <p:cNvSpPr txBox="1"/>
            <p:nvPr/>
          </p:nvSpPr>
          <p:spPr>
            <a:xfrm>
              <a:off x="1371800" y="1743727"/>
              <a:ext cx="7132200" cy="39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79646"/>
                  </a:solidFill>
                  <a:latin typeface="Calibri"/>
                  <a:ea typeface="Calibri"/>
                  <a:cs typeface="Calibri"/>
                  <a:sym typeface="Calibri"/>
                </a:rPr>
                <a:t>This function must be implemented recursively</a:t>
              </a:r>
              <a:endParaRPr/>
            </a:p>
          </p:txBody>
        </p:sp>
        <p:sp>
          <p:nvSpPr>
            <p:cNvPr id="1020" name="Google Shape;1020;p80"/>
            <p:cNvSpPr/>
            <p:nvPr/>
          </p:nvSpPr>
          <p:spPr>
            <a:xfrm>
              <a:off x="914614" y="1759313"/>
              <a:ext cx="563100" cy="3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(A)</a:t>
              </a:r>
              <a:endParaRPr/>
            </a:p>
          </p:txBody>
        </p:sp>
      </p:grpSp>
      <p:grpSp>
        <p:nvGrpSpPr>
          <p:cNvPr id="1021" name="Google Shape;1021;p80"/>
          <p:cNvGrpSpPr/>
          <p:nvPr/>
        </p:nvGrpSpPr>
        <p:grpSpPr>
          <a:xfrm>
            <a:off x="914399" y="3657600"/>
            <a:ext cx="7162801" cy="954000"/>
            <a:chOff x="914399" y="3240088"/>
            <a:chExt cx="7162801" cy="954000"/>
          </a:xfrm>
        </p:grpSpPr>
        <p:sp>
          <p:nvSpPr>
            <p:cNvPr id="1022" name="Google Shape;1022;p80"/>
            <p:cNvSpPr txBox="1"/>
            <p:nvPr/>
          </p:nvSpPr>
          <p:spPr>
            <a:xfrm>
              <a:off x="1371600" y="3240088"/>
              <a:ext cx="67056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408000"/>
                  </a:solidFill>
                  <a:latin typeface="Calibri"/>
                  <a:ea typeface="Calibri"/>
                  <a:cs typeface="Calibri"/>
                  <a:sym typeface="Calibri"/>
                </a:rPr>
                <a:t>We can write this function without using any saved or temporary registers</a:t>
              </a:r>
              <a:endParaRPr sz="3200">
                <a:solidFill>
                  <a:srgbClr val="408000"/>
                </a:solidFill>
                <a:latin typeface="Calibri"/>
                <a:ea typeface="Calibri"/>
                <a:cs typeface="Calibri"/>
                <a:sym typeface="Calibri"/>
              </a:endParaRPr>
            </a:p>
          </p:txBody>
        </p:sp>
        <p:sp>
          <p:nvSpPr>
            <p:cNvPr id="1023" name="Google Shape;1023;p80"/>
            <p:cNvSpPr/>
            <p:nvPr/>
          </p:nvSpPr>
          <p:spPr>
            <a:xfrm>
              <a:off x="914399" y="3260870"/>
              <a:ext cx="567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(B)</a:t>
              </a:r>
              <a:endParaRPr b="1" sz="2400">
                <a:solidFill>
                  <a:schemeClr val="dk1"/>
                </a:solidFill>
                <a:latin typeface="Calibri"/>
                <a:ea typeface="Calibri"/>
                <a:cs typeface="Calibri"/>
                <a:sym typeface="Calibri"/>
              </a:endParaRPr>
            </a:p>
          </p:txBody>
        </p:sp>
      </p:grpSp>
      <p:grpSp>
        <p:nvGrpSpPr>
          <p:cNvPr id="1024" name="Google Shape;1024;p80"/>
          <p:cNvGrpSpPr/>
          <p:nvPr/>
        </p:nvGrpSpPr>
        <p:grpSpPr>
          <a:xfrm>
            <a:off x="914399" y="4572000"/>
            <a:ext cx="7162801" cy="954000"/>
            <a:chOff x="914399" y="4154488"/>
            <a:chExt cx="7162801" cy="954000"/>
          </a:xfrm>
        </p:grpSpPr>
        <p:sp>
          <p:nvSpPr>
            <p:cNvPr id="1025" name="Google Shape;1025;p80"/>
            <p:cNvSpPr txBox="1"/>
            <p:nvPr/>
          </p:nvSpPr>
          <p:spPr>
            <a:xfrm>
              <a:off x="1371600" y="4154488"/>
              <a:ext cx="67056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66A0"/>
                  </a:solidFill>
                  <a:latin typeface="Calibri"/>
                  <a:ea typeface="Calibri"/>
                  <a:cs typeface="Calibri"/>
                  <a:sym typeface="Calibri"/>
                </a:rPr>
                <a:t>We must save </a:t>
              </a:r>
              <a:r>
                <a:rPr lang="en-US" sz="2800">
                  <a:solidFill>
                    <a:srgbClr val="FF66A0"/>
                  </a:solidFill>
                  <a:latin typeface="Courier New"/>
                  <a:ea typeface="Courier New"/>
                  <a:cs typeface="Courier New"/>
                  <a:sym typeface="Courier New"/>
                </a:rPr>
                <a:t>$ra</a:t>
              </a:r>
              <a:r>
                <a:rPr lang="en-US" sz="2800">
                  <a:solidFill>
                    <a:srgbClr val="FF66A0"/>
                  </a:solidFill>
                  <a:latin typeface="Calibri"/>
                  <a:ea typeface="Calibri"/>
                  <a:cs typeface="Calibri"/>
                  <a:sym typeface="Calibri"/>
                </a:rPr>
                <a:t> on the stack since we need to know where to return to</a:t>
              </a:r>
              <a:endParaRPr sz="2600">
                <a:solidFill>
                  <a:srgbClr val="FF66A0"/>
                </a:solidFill>
                <a:latin typeface="Courier New"/>
                <a:ea typeface="Courier New"/>
                <a:cs typeface="Courier New"/>
                <a:sym typeface="Courier New"/>
              </a:endParaRPr>
            </a:p>
          </p:txBody>
        </p:sp>
        <p:sp>
          <p:nvSpPr>
            <p:cNvPr id="1026" name="Google Shape;1026;p80"/>
            <p:cNvSpPr/>
            <p:nvPr/>
          </p:nvSpPr>
          <p:spPr>
            <a:xfrm>
              <a:off x="914399" y="4175270"/>
              <a:ext cx="567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a:t>
              </a:r>
              <a:endParaRPr b="1" sz="2400">
                <a:solidFill>
                  <a:schemeClr val="dk1"/>
                </a:solidFill>
                <a:latin typeface="Calibri"/>
                <a:ea typeface="Calibri"/>
                <a:cs typeface="Calibri"/>
                <a:sym typeface="Calibri"/>
              </a:endParaRPr>
            </a:p>
          </p:txBody>
        </p:sp>
      </p:grpSp>
      <p:grpSp>
        <p:nvGrpSpPr>
          <p:cNvPr id="1027" name="Google Shape;1027;p80"/>
          <p:cNvGrpSpPr/>
          <p:nvPr/>
        </p:nvGrpSpPr>
        <p:grpSpPr>
          <a:xfrm>
            <a:off x="914400" y="5486400"/>
            <a:ext cx="7594500" cy="954000"/>
            <a:chOff x="914400" y="5068888"/>
            <a:chExt cx="7594500" cy="954000"/>
          </a:xfrm>
        </p:grpSpPr>
        <p:sp>
          <p:nvSpPr>
            <p:cNvPr id="1028" name="Google Shape;1028;p80"/>
            <p:cNvSpPr txBox="1"/>
            <p:nvPr/>
          </p:nvSpPr>
          <p:spPr>
            <a:xfrm>
              <a:off x="1371600" y="5068888"/>
              <a:ext cx="71373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E860"/>
                  </a:solidFill>
                  <a:latin typeface="Calibri"/>
                  <a:ea typeface="Calibri"/>
                  <a:cs typeface="Calibri"/>
                  <a:sym typeface="Calibri"/>
                </a:rPr>
                <a:t>It is the calleE’s job to save the argument registers to the stack before overwriting them</a:t>
              </a:r>
              <a:endParaRPr b="1" sz="2800">
                <a:solidFill>
                  <a:srgbClr val="FFE860"/>
                </a:solidFill>
                <a:latin typeface="Courier New"/>
                <a:ea typeface="Courier New"/>
                <a:cs typeface="Courier New"/>
                <a:sym typeface="Courier New"/>
              </a:endParaRPr>
            </a:p>
          </p:txBody>
        </p:sp>
        <p:sp>
          <p:nvSpPr>
            <p:cNvPr id="1029" name="Google Shape;1029;p80"/>
            <p:cNvSpPr/>
            <p:nvPr/>
          </p:nvSpPr>
          <p:spPr>
            <a:xfrm>
              <a:off x="914400" y="5089670"/>
              <a:ext cx="570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(D)</a:t>
              </a:r>
              <a:endParaRPr/>
            </a:p>
          </p:txBody>
        </p:sp>
      </p:grpSp>
      <p:sp>
        <p:nvSpPr>
          <p:cNvPr id="1030" name="Google Shape;1030;p8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31" name="Google Shape;1031;p80"/>
          <p:cNvSpPr txBox="1"/>
          <p:nvPr/>
        </p:nvSpPr>
        <p:spPr>
          <a:xfrm>
            <a:off x="457200" y="482600"/>
            <a:ext cx="84582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Calibri"/>
                <a:ea typeface="Calibri"/>
                <a:cs typeface="Calibri"/>
                <a:sym typeface="Calibri"/>
              </a:rPr>
              <a:t>Question:  </a:t>
            </a:r>
            <a:r>
              <a:rPr lang="en-US" sz="2800">
                <a:solidFill>
                  <a:srgbClr val="000000"/>
                </a:solidFill>
                <a:latin typeface="Calibri"/>
                <a:ea typeface="Calibri"/>
                <a:cs typeface="Calibri"/>
                <a:sym typeface="Calibri"/>
              </a:rPr>
              <a:t>Which statement below is TRUE about converting the following C code to MIPS?</a:t>
            </a:r>
            <a:endParaRPr sz="2800">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81"/>
          <p:cNvSpPr txBox="1"/>
          <p:nvPr/>
        </p:nvSpPr>
        <p:spPr>
          <a:xfrm>
            <a:off x="457200" y="1554480"/>
            <a:ext cx="8229600" cy="156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int factorial(int n) {</a:t>
            </a:r>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  if(n == 0) return 1; </a:t>
            </a:r>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  else return(n*factorial(n-1));</a:t>
            </a:r>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a:t>
            </a:r>
            <a:endParaRPr/>
          </a:p>
        </p:txBody>
      </p:sp>
      <p:grpSp>
        <p:nvGrpSpPr>
          <p:cNvPr id="1038" name="Google Shape;1038;p81"/>
          <p:cNvGrpSpPr/>
          <p:nvPr/>
        </p:nvGrpSpPr>
        <p:grpSpPr>
          <a:xfrm>
            <a:off x="914372" y="3108943"/>
            <a:ext cx="7589386" cy="523187"/>
            <a:chOff x="914614" y="1743727"/>
            <a:chExt cx="7589386" cy="392400"/>
          </a:xfrm>
        </p:grpSpPr>
        <p:sp>
          <p:nvSpPr>
            <p:cNvPr id="1039" name="Google Shape;1039;p81"/>
            <p:cNvSpPr txBox="1"/>
            <p:nvPr/>
          </p:nvSpPr>
          <p:spPr>
            <a:xfrm>
              <a:off x="1371800" y="1743727"/>
              <a:ext cx="7132200" cy="39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79646"/>
                  </a:solidFill>
                  <a:latin typeface="Calibri"/>
                  <a:ea typeface="Calibri"/>
                  <a:cs typeface="Calibri"/>
                  <a:sym typeface="Calibri"/>
                </a:rPr>
                <a:t>This function must be implemented recursively</a:t>
              </a:r>
              <a:endParaRPr/>
            </a:p>
          </p:txBody>
        </p:sp>
        <p:sp>
          <p:nvSpPr>
            <p:cNvPr id="1040" name="Google Shape;1040;p81"/>
            <p:cNvSpPr/>
            <p:nvPr/>
          </p:nvSpPr>
          <p:spPr>
            <a:xfrm>
              <a:off x="914614" y="1759313"/>
              <a:ext cx="563100" cy="3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(A)</a:t>
              </a:r>
              <a:endParaRPr/>
            </a:p>
          </p:txBody>
        </p:sp>
      </p:grpSp>
      <p:grpSp>
        <p:nvGrpSpPr>
          <p:cNvPr id="1041" name="Google Shape;1041;p81"/>
          <p:cNvGrpSpPr/>
          <p:nvPr/>
        </p:nvGrpSpPr>
        <p:grpSpPr>
          <a:xfrm>
            <a:off x="914399" y="3657600"/>
            <a:ext cx="7162801" cy="954000"/>
            <a:chOff x="914399" y="3240088"/>
            <a:chExt cx="7162801" cy="954000"/>
          </a:xfrm>
        </p:grpSpPr>
        <p:sp>
          <p:nvSpPr>
            <p:cNvPr id="1042" name="Google Shape;1042;p81"/>
            <p:cNvSpPr txBox="1"/>
            <p:nvPr/>
          </p:nvSpPr>
          <p:spPr>
            <a:xfrm>
              <a:off x="1371600" y="3240088"/>
              <a:ext cx="67056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408000"/>
                  </a:solidFill>
                  <a:latin typeface="Calibri"/>
                  <a:ea typeface="Calibri"/>
                  <a:cs typeface="Calibri"/>
                  <a:sym typeface="Calibri"/>
                </a:rPr>
                <a:t>We can write this function without using any saved or temporary registers</a:t>
              </a:r>
              <a:endParaRPr sz="3200">
                <a:solidFill>
                  <a:srgbClr val="408000"/>
                </a:solidFill>
                <a:latin typeface="Calibri"/>
                <a:ea typeface="Calibri"/>
                <a:cs typeface="Calibri"/>
                <a:sym typeface="Calibri"/>
              </a:endParaRPr>
            </a:p>
          </p:txBody>
        </p:sp>
        <p:sp>
          <p:nvSpPr>
            <p:cNvPr id="1043" name="Google Shape;1043;p81"/>
            <p:cNvSpPr/>
            <p:nvPr/>
          </p:nvSpPr>
          <p:spPr>
            <a:xfrm>
              <a:off x="914399" y="3260870"/>
              <a:ext cx="567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(B)</a:t>
              </a:r>
              <a:endParaRPr b="1" sz="2400">
                <a:solidFill>
                  <a:schemeClr val="dk1"/>
                </a:solidFill>
                <a:latin typeface="Calibri"/>
                <a:ea typeface="Calibri"/>
                <a:cs typeface="Calibri"/>
                <a:sym typeface="Calibri"/>
              </a:endParaRPr>
            </a:p>
          </p:txBody>
        </p:sp>
      </p:grpSp>
      <p:grpSp>
        <p:nvGrpSpPr>
          <p:cNvPr id="1044" name="Google Shape;1044;p81"/>
          <p:cNvGrpSpPr/>
          <p:nvPr/>
        </p:nvGrpSpPr>
        <p:grpSpPr>
          <a:xfrm>
            <a:off x="914399" y="4572000"/>
            <a:ext cx="7162801" cy="954000"/>
            <a:chOff x="914399" y="4154488"/>
            <a:chExt cx="7162801" cy="954000"/>
          </a:xfrm>
        </p:grpSpPr>
        <p:sp>
          <p:nvSpPr>
            <p:cNvPr id="1045" name="Google Shape;1045;p81"/>
            <p:cNvSpPr txBox="1"/>
            <p:nvPr/>
          </p:nvSpPr>
          <p:spPr>
            <a:xfrm>
              <a:off x="1371600" y="4154488"/>
              <a:ext cx="67056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66A0"/>
                  </a:solidFill>
                  <a:latin typeface="Calibri"/>
                  <a:ea typeface="Calibri"/>
                  <a:cs typeface="Calibri"/>
                  <a:sym typeface="Calibri"/>
                </a:rPr>
                <a:t>We must save </a:t>
              </a:r>
              <a:r>
                <a:rPr lang="en-US" sz="2800">
                  <a:solidFill>
                    <a:srgbClr val="FF66A0"/>
                  </a:solidFill>
                  <a:latin typeface="Courier New"/>
                  <a:ea typeface="Courier New"/>
                  <a:cs typeface="Courier New"/>
                  <a:sym typeface="Courier New"/>
                </a:rPr>
                <a:t>$ra</a:t>
              </a:r>
              <a:r>
                <a:rPr lang="en-US" sz="2800">
                  <a:solidFill>
                    <a:srgbClr val="FF66A0"/>
                  </a:solidFill>
                  <a:latin typeface="Calibri"/>
                  <a:ea typeface="Calibri"/>
                  <a:cs typeface="Calibri"/>
                  <a:sym typeface="Calibri"/>
                </a:rPr>
                <a:t> on the stack since we need to know where to return to</a:t>
              </a:r>
              <a:endParaRPr sz="2600">
                <a:solidFill>
                  <a:srgbClr val="FF66A0"/>
                </a:solidFill>
                <a:latin typeface="Courier New"/>
                <a:ea typeface="Courier New"/>
                <a:cs typeface="Courier New"/>
                <a:sym typeface="Courier New"/>
              </a:endParaRPr>
            </a:p>
          </p:txBody>
        </p:sp>
        <p:sp>
          <p:nvSpPr>
            <p:cNvPr id="1046" name="Google Shape;1046;p81"/>
            <p:cNvSpPr/>
            <p:nvPr/>
          </p:nvSpPr>
          <p:spPr>
            <a:xfrm>
              <a:off x="914399" y="4175270"/>
              <a:ext cx="567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a:t>
              </a:r>
              <a:endParaRPr b="1" sz="2400">
                <a:solidFill>
                  <a:schemeClr val="dk1"/>
                </a:solidFill>
                <a:latin typeface="Calibri"/>
                <a:ea typeface="Calibri"/>
                <a:cs typeface="Calibri"/>
                <a:sym typeface="Calibri"/>
              </a:endParaRPr>
            </a:p>
          </p:txBody>
        </p:sp>
      </p:grpSp>
      <p:grpSp>
        <p:nvGrpSpPr>
          <p:cNvPr id="1047" name="Google Shape;1047;p81"/>
          <p:cNvGrpSpPr/>
          <p:nvPr/>
        </p:nvGrpSpPr>
        <p:grpSpPr>
          <a:xfrm>
            <a:off x="914400" y="5486400"/>
            <a:ext cx="7594500" cy="954000"/>
            <a:chOff x="914400" y="5068888"/>
            <a:chExt cx="7594500" cy="954000"/>
          </a:xfrm>
        </p:grpSpPr>
        <p:sp>
          <p:nvSpPr>
            <p:cNvPr id="1048" name="Google Shape;1048;p81"/>
            <p:cNvSpPr txBox="1"/>
            <p:nvPr/>
          </p:nvSpPr>
          <p:spPr>
            <a:xfrm>
              <a:off x="1371600" y="5068888"/>
              <a:ext cx="71373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E860"/>
                  </a:solidFill>
                  <a:latin typeface="Calibri"/>
                  <a:ea typeface="Calibri"/>
                  <a:cs typeface="Calibri"/>
                  <a:sym typeface="Calibri"/>
                </a:rPr>
                <a:t>It is the calleE’s job to save the argument registers to the stack before overwriting them</a:t>
              </a:r>
              <a:endParaRPr b="1" sz="2800">
                <a:solidFill>
                  <a:srgbClr val="FFE860"/>
                </a:solidFill>
                <a:latin typeface="Courier New"/>
                <a:ea typeface="Courier New"/>
                <a:cs typeface="Courier New"/>
                <a:sym typeface="Courier New"/>
              </a:endParaRPr>
            </a:p>
          </p:txBody>
        </p:sp>
        <p:sp>
          <p:nvSpPr>
            <p:cNvPr id="1049" name="Google Shape;1049;p81"/>
            <p:cNvSpPr/>
            <p:nvPr/>
          </p:nvSpPr>
          <p:spPr>
            <a:xfrm>
              <a:off x="914400" y="5089670"/>
              <a:ext cx="570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(D)</a:t>
              </a:r>
              <a:endParaRPr/>
            </a:p>
          </p:txBody>
        </p:sp>
      </p:grpSp>
      <p:sp>
        <p:nvSpPr>
          <p:cNvPr id="1050" name="Google Shape;1050;p8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51" name="Google Shape;1051;p81"/>
          <p:cNvSpPr txBox="1"/>
          <p:nvPr/>
        </p:nvSpPr>
        <p:spPr>
          <a:xfrm>
            <a:off x="457200" y="482600"/>
            <a:ext cx="84582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Calibri"/>
                <a:ea typeface="Calibri"/>
                <a:cs typeface="Calibri"/>
                <a:sym typeface="Calibri"/>
              </a:rPr>
              <a:t>Question:  </a:t>
            </a:r>
            <a:r>
              <a:rPr lang="en-US" sz="2800">
                <a:solidFill>
                  <a:srgbClr val="000000"/>
                </a:solidFill>
                <a:latin typeface="Calibri"/>
                <a:ea typeface="Calibri"/>
                <a:cs typeface="Calibri"/>
                <a:sym typeface="Calibri"/>
              </a:rPr>
              <a:t>Which statement below is TRUE about converting the following C code to MIPS?</a:t>
            </a:r>
            <a:endParaRPr sz="2800">
              <a:solidFill>
                <a:srgbClr val="000000"/>
              </a:solidFill>
              <a:latin typeface="Calibri"/>
              <a:ea typeface="Calibri"/>
              <a:cs typeface="Calibri"/>
              <a:sym typeface="Calibri"/>
            </a:endParaRPr>
          </a:p>
        </p:txBody>
      </p:sp>
      <p:sp>
        <p:nvSpPr>
          <p:cNvPr id="1052" name="Google Shape;1052;p81"/>
          <p:cNvSpPr txBox="1"/>
          <p:nvPr/>
        </p:nvSpPr>
        <p:spPr>
          <a:xfrm>
            <a:off x="5623325" y="4085250"/>
            <a:ext cx="35208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If we implement it recursively, we only need $a and $v registers!</a:t>
            </a:r>
            <a:endParaRPr sz="1800"/>
          </a:p>
        </p:txBody>
      </p:sp>
      <p:sp>
        <p:nvSpPr>
          <p:cNvPr id="1053" name="Google Shape;1053;p81"/>
          <p:cNvSpPr txBox="1"/>
          <p:nvPr/>
        </p:nvSpPr>
        <p:spPr>
          <a:xfrm>
            <a:off x="6197875" y="4654725"/>
            <a:ext cx="2946300" cy="10515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US" sz="1800"/>
              <a:t> 		</a:t>
            </a:r>
            <a:r>
              <a:rPr lang="en-US" sz="1800"/>
              <a:t>If we implement it iteratively, we don’t overwrite $ra</a:t>
            </a:r>
            <a:endParaRPr sz="1800"/>
          </a:p>
        </p:txBody>
      </p:sp>
      <p:sp>
        <p:nvSpPr>
          <p:cNvPr id="1054" name="Google Shape;1054;p81"/>
          <p:cNvSpPr txBox="1"/>
          <p:nvPr/>
        </p:nvSpPr>
        <p:spPr>
          <a:xfrm>
            <a:off x="7576400" y="5492925"/>
            <a:ext cx="1644000" cy="10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 registers don’t need to     </a:t>
            </a:r>
            <a:r>
              <a:rPr lang="en-US" sz="1800">
                <a:solidFill>
                  <a:schemeClr val="dk1"/>
                </a:solidFill>
              </a:rPr>
              <a:t>	</a:t>
            </a:r>
            <a:r>
              <a:rPr lang="en-US" sz="1800"/>
              <a:t>be saved</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82"/>
          <p:cNvSpPr txBox="1"/>
          <p:nvPr/>
        </p:nvSpPr>
        <p:spPr>
          <a:xfrm>
            <a:off x="457200" y="1554480"/>
            <a:ext cx="8229600" cy="156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int factorial(int n) {</a:t>
            </a:r>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  if(n == 0) return 1; </a:t>
            </a:r>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  else return(n*factorial(n-1));</a:t>
            </a:r>
            <a:endParaRPr/>
          </a:p>
          <a:p>
            <a:pPr indent="0" lvl="0" marL="0" marR="0" rtl="0" algn="l">
              <a:spcBef>
                <a:spcPts val="0"/>
              </a:spcBef>
              <a:spcAft>
                <a:spcPts val="0"/>
              </a:spcAft>
              <a:buNone/>
            </a:pPr>
            <a:r>
              <a:rPr lang="en-US" sz="2400">
                <a:solidFill>
                  <a:schemeClr val="dk1"/>
                </a:solidFill>
                <a:latin typeface="Courier New"/>
                <a:ea typeface="Courier New"/>
                <a:cs typeface="Courier New"/>
                <a:sym typeface="Courier New"/>
              </a:rPr>
              <a:t>}</a:t>
            </a:r>
            <a:endParaRPr/>
          </a:p>
        </p:txBody>
      </p:sp>
      <p:grpSp>
        <p:nvGrpSpPr>
          <p:cNvPr id="1061" name="Google Shape;1061;p82"/>
          <p:cNvGrpSpPr/>
          <p:nvPr/>
        </p:nvGrpSpPr>
        <p:grpSpPr>
          <a:xfrm>
            <a:off x="914372" y="3108943"/>
            <a:ext cx="7589386" cy="523187"/>
            <a:chOff x="914614" y="1743727"/>
            <a:chExt cx="7589386" cy="392400"/>
          </a:xfrm>
        </p:grpSpPr>
        <p:sp>
          <p:nvSpPr>
            <p:cNvPr id="1062" name="Google Shape;1062;p82"/>
            <p:cNvSpPr txBox="1"/>
            <p:nvPr/>
          </p:nvSpPr>
          <p:spPr>
            <a:xfrm>
              <a:off x="1371800" y="1743727"/>
              <a:ext cx="7132200" cy="39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79646"/>
                  </a:solidFill>
                  <a:latin typeface="Calibri"/>
                  <a:ea typeface="Calibri"/>
                  <a:cs typeface="Calibri"/>
                  <a:sym typeface="Calibri"/>
                </a:rPr>
                <a:t>This function must be implemented recursively</a:t>
              </a:r>
              <a:endParaRPr/>
            </a:p>
          </p:txBody>
        </p:sp>
        <p:sp>
          <p:nvSpPr>
            <p:cNvPr id="1063" name="Google Shape;1063;p82"/>
            <p:cNvSpPr/>
            <p:nvPr/>
          </p:nvSpPr>
          <p:spPr>
            <a:xfrm>
              <a:off x="914614" y="1759313"/>
              <a:ext cx="563100" cy="3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(A)</a:t>
              </a:r>
              <a:endParaRPr/>
            </a:p>
          </p:txBody>
        </p:sp>
      </p:grpSp>
      <p:grpSp>
        <p:nvGrpSpPr>
          <p:cNvPr id="1064" name="Google Shape;1064;p82"/>
          <p:cNvGrpSpPr/>
          <p:nvPr/>
        </p:nvGrpSpPr>
        <p:grpSpPr>
          <a:xfrm>
            <a:off x="914399" y="3657600"/>
            <a:ext cx="7162801" cy="954000"/>
            <a:chOff x="914399" y="3240088"/>
            <a:chExt cx="7162801" cy="954000"/>
          </a:xfrm>
        </p:grpSpPr>
        <p:sp>
          <p:nvSpPr>
            <p:cNvPr id="1065" name="Google Shape;1065;p82"/>
            <p:cNvSpPr txBox="1"/>
            <p:nvPr/>
          </p:nvSpPr>
          <p:spPr>
            <a:xfrm>
              <a:off x="1371600" y="3240088"/>
              <a:ext cx="67056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408000"/>
                  </a:solidFill>
                  <a:latin typeface="Calibri"/>
                  <a:ea typeface="Calibri"/>
                  <a:cs typeface="Calibri"/>
                  <a:sym typeface="Calibri"/>
                </a:rPr>
                <a:t>We can write this function without using any saved or temporary registers</a:t>
              </a:r>
              <a:endParaRPr sz="3200">
                <a:solidFill>
                  <a:srgbClr val="408000"/>
                </a:solidFill>
                <a:latin typeface="Calibri"/>
                <a:ea typeface="Calibri"/>
                <a:cs typeface="Calibri"/>
                <a:sym typeface="Calibri"/>
              </a:endParaRPr>
            </a:p>
          </p:txBody>
        </p:sp>
        <p:sp>
          <p:nvSpPr>
            <p:cNvPr id="1066" name="Google Shape;1066;p82"/>
            <p:cNvSpPr/>
            <p:nvPr/>
          </p:nvSpPr>
          <p:spPr>
            <a:xfrm>
              <a:off x="914399" y="3260870"/>
              <a:ext cx="567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(B)</a:t>
              </a:r>
              <a:endParaRPr b="1" sz="2400">
                <a:solidFill>
                  <a:schemeClr val="dk1"/>
                </a:solidFill>
                <a:latin typeface="Calibri"/>
                <a:ea typeface="Calibri"/>
                <a:cs typeface="Calibri"/>
                <a:sym typeface="Calibri"/>
              </a:endParaRPr>
            </a:p>
          </p:txBody>
        </p:sp>
      </p:grpSp>
      <p:grpSp>
        <p:nvGrpSpPr>
          <p:cNvPr id="1067" name="Google Shape;1067;p82"/>
          <p:cNvGrpSpPr/>
          <p:nvPr/>
        </p:nvGrpSpPr>
        <p:grpSpPr>
          <a:xfrm>
            <a:off x="914399" y="4572000"/>
            <a:ext cx="7162801" cy="954000"/>
            <a:chOff x="914399" y="4154488"/>
            <a:chExt cx="7162801" cy="954000"/>
          </a:xfrm>
        </p:grpSpPr>
        <p:sp>
          <p:nvSpPr>
            <p:cNvPr id="1068" name="Google Shape;1068;p82"/>
            <p:cNvSpPr txBox="1"/>
            <p:nvPr/>
          </p:nvSpPr>
          <p:spPr>
            <a:xfrm>
              <a:off x="1371600" y="4154488"/>
              <a:ext cx="67056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66A0"/>
                  </a:solidFill>
                  <a:latin typeface="Calibri"/>
                  <a:ea typeface="Calibri"/>
                  <a:cs typeface="Calibri"/>
                  <a:sym typeface="Calibri"/>
                </a:rPr>
                <a:t>We must save </a:t>
              </a:r>
              <a:r>
                <a:rPr lang="en-US" sz="2800">
                  <a:solidFill>
                    <a:srgbClr val="FF66A0"/>
                  </a:solidFill>
                  <a:latin typeface="Courier New"/>
                  <a:ea typeface="Courier New"/>
                  <a:cs typeface="Courier New"/>
                  <a:sym typeface="Courier New"/>
                </a:rPr>
                <a:t>$ra</a:t>
              </a:r>
              <a:r>
                <a:rPr lang="en-US" sz="2800">
                  <a:solidFill>
                    <a:srgbClr val="FF66A0"/>
                  </a:solidFill>
                  <a:latin typeface="Calibri"/>
                  <a:ea typeface="Calibri"/>
                  <a:cs typeface="Calibri"/>
                  <a:sym typeface="Calibri"/>
                </a:rPr>
                <a:t> on the stack since we need to know where to return to</a:t>
              </a:r>
              <a:endParaRPr sz="2600">
                <a:solidFill>
                  <a:srgbClr val="FF66A0"/>
                </a:solidFill>
                <a:latin typeface="Courier New"/>
                <a:ea typeface="Courier New"/>
                <a:cs typeface="Courier New"/>
                <a:sym typeface="Courier New"/>
              </a:endParaRPr>
            </a:p>
          </p:txBody>
        </p:sp>
        <p:sp>
          <p:nvSpPr>
            <p:cNvPr id="1069" name="Google Shape;1069;p82"/>
            <p:cNvSpPr/>
            <p:nvPr/>
          </p:nvSpPr>
          <p:spPr>
            <a:xfrm>
              <a:off x="914399" y="4175270"/>
              <a:ext cx="567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a:t>
              </a:r>
              <a:endParaRPr b="1" sz="2400">
                <a:solidFill>
                  <a:schemeClr val="dk1"/>
                </a:solidFill>
                <a:latin typeface="Calibri"/>
                <a:ea typeface="Calibri"/>
                <a:cs typeface="Calibri"/>
                <a:sym typeface="Calibri"/>
              </a:endParaRPr>
            </a:p>
          </p:txBody>
        </p:sp>
      </p:grpSp>
      <p:grpSp>
        <p:nvGrpSpPr>
          <p:cNvPr id="1070" name="Google Shape;1070;p82"/>
          <p:cNvGrpSpPr/>
          <p:nvPr/>
        </p:nvGrpSpPr>
        <p:grpSpPr>
          <a:xfrm>
            <a:off x="914400" y="5486400"/>
            <a:ext cx="7594500" cy="954000"/>
            <a:chOff x="914400" y="5068888"/>
            <a:chExt cx="7594500" cy="954000"/>
          </a:xfrm>
        </p:grpSpPr>
        <p:sp>
          <p:nvSpPr>
            <p:cNvPr id="1071" name="Google Shape;1071;p82"/>
            <p:cNvSpPr txBox="1"/>
            <p:nvPr/>
          </p:nvSpPr>
          <p:spPr>
            <a:xfrm>
              <a:off x="1371600" y="5068888"/>
              <a:ext cx="71373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E860"/>
                  </a:solidFill>
                  <a:latin typeface="Calibri"/>
                  <a:ea typeface="Calibri"/>
                  <a:cs typeface="Calibri"/>
                  <a:sym typeface="Calibri"/>
                </a:rPr>
                <a:t>It is the calleE’s job to save the argument registers to the stack before overwriting them</a:t>
              </a:r>
              <a:endParaRPr b="1" sz="2800">
                <a:solidFill>
                  <a:srgbClr val="FFE860"/>
                </a:solidFill>
                <a:latin typeface="Courier New"/>
                <a:ea typeface="Courier New"/>
                <a:cs typeface="Courier New"/>
                <a:sym typeface="Courier New"/>
              </a:endParaRPr>
            </a:p>
          </p:txBody>
        </p:sp>
        <p:sp>
          <p:nvSpPr>
            <p:cNvPr id="1072" name="Google Shape;1072;p82"/>
            <p:cNvSpPr/>
            <p:nvPr/>
          </p:nvSpPr>
          <p:spPr>
            <a:xfrm>
              <a:off x="914400" y="5089670"/>
              <a:ext cx="570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(D)</a:t>
              </a:r>
              <a:endParaRPr/>
            </a:p>
          </p:txBody>
        </p:sp>
      </p:grpSp>
      <p:sp>
        <p:nvSpPr>
          <p:cNvPr id="1073" name="Google Shape;1073;p8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74" name="Google Shape;1074;p82"/>
          <p:cNvSpPr txBox="1"/>
          <p:nvPr/>
        </p:nvSpPr>
        <p:spPr>
          <a:xfrm>
            <a:off x="457200" y="482600"/>
            <a:ext cx="84582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Calibri"/>
                <a:ea typeface="Calibri"/>
                <a:cs typeface="Calibri"/>
                <a:sym typeface="Calibri"/>
              </a:rPr>
              <a:t>Question:  </a:t>
            </a:r>
            <a:r>
              <a:rPr lang="en-US" sz="2800">
                <a:solidFill>
                  <a:srgbClr val="000000"/>
                </a:solidFill>
                <a:latin typeface="Calibri"/>
                <a:ea typeface="Calibri"/>
                <a:cs typeface="Calibri"/>
                <a:sym typeface="Calibri"/>
              </a:rPr>
              <a:t>Which statement below is TRUE about converting the following C code to MIPS?</a:t>
            </a:r>
            <a:endParaRPr sz="2800">
              <a:solidFill>
                <a:srgbClr val="000000"/>
              </a:solidFill>
              <a:latin typeface="Calibri"/>
              <a:ea typeface="Calibri"/>
              <a:cs typeface="Calibri"/>
              <a:sym typeface="Calibri"/>
            </a:endParaRPr>
          </a:p>
        </p:txBody>
      </p:sp>
      <p:sp>
        <p:nvSpPr>
          <p:cNvPr id="1075" name="Google Shape;1075;p82"/>
          <p:cNvSpPr/>
          <p:nvPr/>
        </p:nvSpPr>
        <p:spPr>
          <a:xfrm>
            <a:off x="914399" y="3749040"/>
            <a:ext cx="7315200" cy="8229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Summary (2/2)</a:t>
            </a:r>
            <a:endParaRPr b="0" i="0" sz="4400" u="none" cap="none" strike="noStrike">
              <a:solidFill>
                <a:schemeClr val="accent1"/>
              </a:solidFill>
              <a:latin typeface="Calibri"/>
              <a:ea typeface="Calibri"/>
              <a:cs typeface="Calibri"/>
              <a:sym typeface="Calibri"/>
            </a:endParaRPr>
          </a:p>
        </p:txBody>
      </p:sp>
      <p:sp>
        <p:nvSpPr>
          <p:cNvPr id="1081" name="Google Shape;1081;p83"/>
          <p:cNvSpPr txBox="1"/>
          <p:nvPr>
            <p:ph idx="1" type="body"/>
          </p:nvPr>
        </p:nvSpPr>
        <p:spPr>
          <a:xfrm>
            <a:off x="457200" y="1600200"/>
            <a:ext cx="8229600" cy="49377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Register conventions preserves values of registers between function calls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Different responsibilities for calle</a:t>
            </a:r>
            <a:r>
              <a:rPr b="0" i="0" lang="en-US" sz="2800" u="none" cap="none" strike="noStrike">
                <a:solidFill>
                  <a:srgbClr val="C0504D"/>
                </a:solidFill>
                <a:latin typeface="Calibri"/>
                <a:ea typeface="Calibri"/>
                <a:cs typeface="Calibri"/>
                <a:sym typeface="Calibri"/>
              </a:rPr>
              <a:t>R</a:t>
            </a:r>
            <a:r>
              <a:rPr b="0" i="0" lang="en-US" sz="2800" u="none" cap="none" strike="noStrike">
                <a:solidFill>
                  <a:schemeClr val="dk1"/>
                </a:solidFill>
                <a:latin typeface="Calibri"/>
                <a:ea typeface="Calibri"/>
                <a:cs typeface="Calibri"/>
                <a:sym typeface="Calibri"/>
              </a:rPr>
              <a:t> and calle</a:t>
            </a:r>
            <a:r>
              <a:rPr b="0" i="0" lang="en-US" sz="2800" u="none" cap="none" strike="noStrike">
                <a:solidFill>
                  <a:schemeClr val="accent1"/>
                </a:solidFill>
                <a:latin typeface="Calibri"/>
                <a:ea typeface="Calibri"/>
                <a:cs typeface="Calibri"/>
                <a:sym typeface="Calibri"/>
              </a:rPr>
              <a:t>E</a:t>
            </a:r>
            <a:endParaRPr b="0" i="0" sz="2800" u="none" cap="none" strike="noStrike">
              <a:solidFill>
                <a:schemeClr val="accent1"/>
              </a:solidFill>
              <a:latin typeface="Calibri"/>
              <a:ea typeface="Calibri"/>
              <a:cs typeface="Calibri"/>
              <a:sym typeface="Calibri"/>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Registers classified as </a:t>
            </a:r>
            <a:r>
              <a:rPr b="0" i="0" lang="en-US" sz="2800" u="none" cap="none" strike="noStrike">
                <a:solidFill>
                  <a:schemeClr val="accent4"/>
                </a:solidFill>
                <a:latin typeface="Calibri"/>
                <a:ea typeface="Calibri"/>
                <a:cs typeface="Calibri"/>
                <a:sym typeface="Calibri"/>
              </a:rPr>
              <a:t>saved</a:t>
            </a:r>
            <a:r>
              <a:rPr b="0" i="0" lang="en-US" sz="2800" u="none" cap="none" strike="noStrike">
                <a:solidFill>
                  <a:schemeClr val="dk1"/>
                </a:solidFill>
                <a:latin typeface="Calibri"/>
                <a:ea typeface="Calibri"/>
                <a:cs typeface="Calibri"/>
                <a:sym typeface="Calibri"/>
              </a:rPr>
              <a:t> and </a:t>
            </a:r>
            <a:r>
              <a:rPr b="0" i="0" lang="en-US" sz="2800" u="none" cap="none" strike="noStrike">
                <a:solidFill>
                  <a:schemeClr val="accent6"/>
                </a:solidFill>
                <a:latin typeface="Calibri"/>
                <a:ea typeface="Calibri"/>
                <a:cs typeface="Calibri"/>
                <a:sym typeface="Calibri"/>
              </a:rPr>
              <a:t>volatile</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Use the Stack for spilling registers, saving return address, and local variables</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1082" name="Google Shape;1082;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83" name="Google Shape;1083;p8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84" name="Google Shape;1084;p8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84"/>
          <p:cNvSpPr txBox="1"/>
          <p:nvPr>
            <p:ph idx="1" type="body"/>
          </p:nvPr>
        </p:nvSpPr>
        <p:spPr>
          <a:xfrm>
            <a:off x="457200" y="2103120"/>
            <a:ext cx="82296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Font typeface="Arial"/>
              <a:buNone/>
            </a:pPr>
            <a:r>
              <a:rPr b="0" i="0" lang="en-US" sz="3200" u="none" cap="none" strike="noStrike">
                <a:solidFill>
                  <a:srgbClr val="FF0000"/>
                </a:solidFill>
                <a:latin typeface="Calibri"/>
                <a:ea typeface="Calibri"/>
                <a:cs typeface="Calibri"/>
                <a:sym typeface="Calibri"/>
              </a:rPr>
              <a:t>You are responsible for the material contained on the following slides</a:t>
            </a:r>
            <a:r>
              <a:rPr b="0" i="0" lang="en-US" sz="3200" u="none" cap="none" strike="noStrike">
                <a:solidFill>
                  <a:schemeClr val="dk1"/>
                </a:solidFill>
                <a:latin typeface="Calibri"/>
                <a:ea typeface="Calibri"/>
                <a:cs typeface="Calibri"/>
                <a:sym typeface="Calibri"/>
              </a:rPr>
              <a:t>, though we may not have enough time to get to them in lecture.</a:t>
            </a:r>
            <a:endParaRPr/>
          </a:p>
          <a:p>
            <a:pPr indent="0" lvl="0" marL="0" marR="0" rtl="0" algn="l">
              <a:spcBef>
                <a:spcPts val="640"/>
              </a:spcBef>
              <a:spcAft>
                <a:spcPts val="0"/>
              </a:spcAft>
              <a:buClr>
                <a:schemeClr val="dk1"/>
              </a:buClr>
              <a:buFont typeface="Arial"/>
              <a:buNone/>
            </a:pPr>
            <a:r>
              <a:rPr lang="en-US"/>
              <a:t>You may learn the material just by doing other coursework, but hopefully these slides will help clarify the material.</a:t>
            </a:r>
            <a:endParaRPr/>
          </a:p>
        </p:txBody>
      </p:sp>
      <p:sp>
        <p:nvSpPr>
          <p:cNvPr id="1090" name="Google Shape;1090;p8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91" name="Google Shape;1091;p84"/>
          <p:cNvSpPr/>
          <p:nvPr/>
        </p:nvSpPr>
        <p:spPr>
          <a:xfrm>
            <a:off x="0" y="457200"/>
            <a:ext cx="9144000" cy="1828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800" cap="none">
                <a:solidFill>
                  <a:srgbClr val="6197ED"/>
                </a:solidFill>
                <a:latin typeface="Calibri"/>
                <a:ea typeface="Calibri"/>
                <a:cs typeface="Calibri"/>
                <a:sym typeface="Calibri"/>
              </a:rPr>
              <a:t>BONUS SLIDES</a:t>
            </a:r>
            <a:endParaRPr b="1" sz="10800" cap="none">
              <a:solidFill>
                <a:srgbClr val="6197ED"/>
              </a:solidFill>
              <a:latin typeface="Calibri"/>
              <a:ea typeface="Calibri"/>
              <a:cs typeface="Calibri"/>
              <a:sym typeface="Calibri"/>
            </a:endParaRPr>
          </a:p>
        </p:txBody>
      </p:sp>
      <p:sp>
        <p:nvSpPr>
          <p:cNvPr id="1092" name="Google Shape;1092;p8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93" name="Google Shape;1093;p8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Function Call Example</a:t>
            </a:r>
            <a:endParaRPr b="0" i="0" sz="4400" u="none" cap="none" strike="noStrike">
              <a:solidFill>
                <a:schemeClr val="accent1"/>
              </a:solidFill>
              <a:latin typeface="Calibri"/>
              <a:ea typeface="Calibri"/>
              <a:cs typeface="Calibri"/>
              <a:sym typeface="Calibri"/>
            </a:endParaRPr>
          </a:p>
        </p:txBody>
      </p:sp>
      <p:sp>
        <p:nvSpPr>
          <p:cNvPr id="1102" name="Google Shape;1102;p85"/>
          <p:cNvSpPr txBox="1"/>
          <p:nvPr>
            <p:ph idx="1" type="body"/>
          </p:nvPr>
        </p:nvSpPr>
        <p:spPr>
          <a:xfrm>
            <a:off x="457200" y="1600200"/>
            <a:ext cx="8229600" cy="521208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  ... sum(a,b); ...        </a:t>
            </a:r>
            <a:r>
              <a:rPr b="0" i="0" lang="en-US" sz="2220" u="none" cap="none" strike="noStrike">
                <a:solidFill>
                  <a:srgbClr val="A5A5A5"/>
                </a:solidFill>
                <a:latin typeface="Courier New"/>
                <a:ea typeface="Courier New"/>
                <a:cs typeface="Courier New"/>
                <a:sym typeface="Courier New"/>
              </a:rPr>
              <a:t>/* a→$s0,b→$s1 */</a:t>
            </a:r>
            <a:endParaRPr/>
          </a:p>
          <a:p>
            <a:pPr indent="-342900" lvl="0" marL="342900" marR="0" rtl="0" algn="l">
              <a:lnSpc>
                <a:spcPct val="90000"/>
              </a:lnSpc>
              <a:spcBef>
                <a:spcPts val="1800"/>
              </a:spcBef>
              <a:spcAft>
                <a:spcPts val="0"/>
              </a:spcAft>
              <a:buClr>
                <a:srgbClr val="A5A5A5"/>
              </a:buClr>
              <a:buFont typeface="Times"/>
              <a:buNone/>
            </a:pPr>
            <a:r>
              <a:rPr b="0" i="0" lang="en-US" sz="2220" u="none" cap="none" strike="noStrike">
                <a:solidFill>
                  <a:srgbClr val="A5A5A5"/>
                </a:solidFill>
                <a:latin typeface="Courier New"/>
                <a:ea typeface="Courier New"/>
                <a:cs typeface="Courier New"/>
                <a:sym typeface="Courier New"/>
              </a:rPr>
              <a:t>  </a:t>
            </a:r>
            <a:r>
              <a:rPr b="0" i="0" lang="en-US" sz="2220" u="none" cap="none" strike="noStrike">
                <a:solidFill>
                  <a:schemeClr val="dk1"/>
                </a:solidFill>
                <a:latin typeface="Courier New"/>
                <a:ea typeface="Courier New"/>
                <a:cs typeface="Courier New"/>
                <a:sym typeface="Courier New"/>
              </a:rPr>
              <a:t>int sum(int x, int y) {</a:t>
            </a:r>
            <a:br>
              <a:rPr b="0" i="0" lang="en-US" sz="2220" u="none" cap="none" strike="noStrike">
                <a:solidFill>
                  <a:schemeClr val="dk1"/>
                </a:solidFill>
                <a:latin typeface="Courier New"/>
                <a:ea typeface="Courier New"/>
                <a:cs typeface="Courier New"/>
                <a:sym typeface="Courier New"/>
              </a:rPr>
            </a:br>
            <a:r>
              <a:rPr b="0" i="0" lang="en-US" sz="2220" u="none" cap="none" strike="noStrike">
                <a:solidFill>
                  <a:schemeClr val="dk1"/>
                </a:solidFill>
                <a:latin typeface="Courier New"/>
                <a:ea typeface="Courier New"/>
                <a:cs typeface="Courier New"/>
                <a:sym typeface="Courier New"/>
              </a:rPr>
              <a:t>  return x+y;</a:t>
            </a:r>
            <a:br>
              <a:rPr b="0" i="0" lang="en-US" sz="2220" u="none" cap="none" strike="noStrike">
                <a:solidFill>
                  <a:schemeClr val="dk1"/>
                </a:solidFill>
                <a:latin typeface="Courier New"/>
                <a:ea typeface="Courier New"/>
                <a:cs typeface="Courier New"/>
                <a:sym typeface="Courier New"/>
              </a:rPr>
            </a:br>
            <a:r>
              <a:rPr b="0" i="0" lang="en-US" sz="2220" u="none" cap="none" strike="noStrike">
                <a:solidFill>
                  <a:schemeClr val="dk1"/>
                </a:solidFill>
                <a:latin typeface="Courier New"/>
                <a:ea typeface="Courier New"/>
                <a:cs typeface="Courier New"/>
                <a:sym typeface="Courier New"/>
              </a:rPr>
              <a:t>}</a:t>
            </a:r>
            <a:endParaRPr b="0" i="0" sz="2220" u="none" cap="none" strike="noStrike">
              <a:solidFill>
                <a:schemeClr val="dk1"/>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alibri"/>
                <a:ea typeface="Calibri"/>
                <a:cs typeface="Calibri"/>
                <a:sym typeface="Calibri"/>
              </a:rPr>
              <a:t> </a:t>
            </a:r>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1000  addi $a0,$s0,0       </a:t>
            </a:r>
            <a:r>
              <a:rPr b="0" i="0" lang="en-US" sz="2220" u="none" cap="none" strike="noStrike">
                <a:solidFill>
                  <a:srgbClr val="A5A5A5"/>
                </a:solidFill>
                <a:latin typeface="Courier New"/>
                <a:ea typeface="Courier New"/>
                <a:cs typeface="Courier New"/>
                <a:sym typeface="Courier New"/>
              </a:rPr>
              <a:t># x = a</a:t>
            </a:r>
            <a:endParaRPr b="0" i="0" sz="2220" u="none" cap="none" strike="noStrike">
              <a:solidFill>
                <a:schemeClr val="lt2"/>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1004  addi $a1,$s1,0       </a:t>
            </a:r>
            <a:r>
              <a:rPr b="0" i="0" lang="en-US" sz="2220" u="none" cap="none" strike="noStrike">
                <a:solidFill>
                  <a:srgbClr val="A5A5A5"/>
                </a:solidFill>
                <a:latin typeface="Courier New"/>
                <a:ea typeface="Courier New"/>
                <a:cs typeface="Courier New"/>
                <a:sym typeface="Courier New"/>
              </a:rPr>
              <a:t># y = b </a:t>
            </a:r>
            <a:endParaRPr b="0" i="0" sz="2220" u="none" cap="none" strike="noStrike">
              <a:solidFill>
                <a:schemeClr val="lt2"/>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1008  addi $ra,$zero,1016  </a:t>
            </a:r>
            <a:r>
              <a:rPr b="0" i="0" lang="en-US" sz="2220" u="none" cap="none" strike="noStrike">
                <a:solidFill>
                  <a:srgbClr val="A5A5A5"/>
                </a:solidFill>
                <a:latin typeface="Courier New"/>
                <a:ea typeface="Courier New"/>
                <a:cs typeface="Courier New"/>
                <a:sym typeface="Courier New"/>
              </a:rPr>
              <a:t># $ra=1016</a:t>
            </a:r>
            <a:endParaRPr b="0" i="0" sz="2220" u="none" cap="none" strike="noStrike">
              <a:solidFill>
                <a:schemeClr val="dk1"/>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1012  j    sum             </a:t>
            </a:r>
            <a:r>
              <a:rPr b="0" i="0" lang="en-US" sz="2220" u="none" cap="none" strike="noStrike">
                <a:solidFill>
                  <a:srgbClr val="A5A5A5"/>
                </a:solidFill>
                <a:latin typeface="Courier New"/>
                <a:ea typeface="Courier New"/>
                <a:cs typeface="Courier New"/>
                <a:sym typeface="Courier New"/>
              </a:rPr>
              <a:t># jump to sum</a:t>
            </a:r>
            <a:endParaRPr b="0" i="0" sz="2220" u="none" cap="none" strike="noStrike">
              <a:solidFill>
                <a:srgbClr val="A5A5A5"/>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1016  </a:t>
            </a:r>
            <a:endParaRPr b="0" i="0" sz="2220" u="none" cap="none" strike="noStrike">
              <a:solidFill>
                <a:schemeClr val="dk1"/>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a:t>
            </a:r>
            <a:endParaRPr b="0" i="0" sz="2220" u="none" cap="none" strike="noStrike">
              <a:solidFill>
                <a:schemeClr val="dk1"/>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2000  sum: add $v0,$a0,$a1</a:t>
            </a:r>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2004  jr   $ra             </a:t>
            </a:r>
            <a:r>
              <a:rPr b="0" i="0" lang="en-US" sz="2220" u="none" cap="none" strike="noStrike">
                <a:solidFill>
                  <a:srgbClr val="A5A5A5"/>
                </a:solidFill>
                <a:latin typeface="Courier New"/>
                <a:ea typeface="Courier New"/>
                <a:cs typeface="Courier New"/>
                <a:sym typeface="Courier New"/>
              </a:rPr>
              <a:t># return</a:t>
            </a:r>
            <a:endParaRPr b="0" i="0" sz="2220" u="none" cap="none" strike="noStrike">
              <a:solidFill>
                <a:srgbClr val="A5A5A5"/>
              </a:solidFill>
              <a:latin typeface="Courier New"/>
              <a:ea typeface="Courier New"/>
              <a:cs typeface="Courier New"/>
              <a:sym typeface="Courier New"/>
            </a:endParaRPr>
          </a:p>
        </p:txBody>
      </p:sp>
      <p:sp>
        <p:nvSpPr>
          <p:cNvPr id="1103" name="Google Shape;1103;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1104" name="Google Shape;1104;p85"/>
          <p:cNvGrpSpPr/>
          <p:nvPr/>
        </p:nvGrpSpPr>
        <p:grpSpPr>
          <a:xfrm>
            <a:off x="457200" y="2770632"/>
            <a:ext cx="8229600" cy="1044428"/>
            <a:chOff x="457200" y="2770632"/>
            <a:chExt cx="8229600" cy="1044428"/>
          </a:xfrm>
        </p:grpSpPr>
        <p:cxnSp>
          <p:nvCxnSpPr>
            <p:cNvPr id="1105" name="Google Shape;1105;p85"/>
            <p:cNvCxnSpPr/>
            <p:nvPr/>
          </p:nvCxnSpPr>
          <p:spPr>
            <a:xfrm>
              <a:off x="457200" y="3291840"/>
              <a:ext cx="8229600" cy="0"/>
            </a:xfrm>
            <a:prstGeom prst="straightConnector1">
              <a:avLst/>
            </a:prstGeom>
            <a:noFill/>
            <a:ln cap="flat" cmpd="sng" w="38100">
              <a:solidFill>
                <a:schemeClr val="accent1"/>
              </a:solidFill>
              <a:prstDash val="solid"/>
              <a:round/>
              <a:headEnd len="sm" w="sm" type="none"/>
              <a:tailEnd len="sm" w="sm" type="none"/>
            </a:ln>
          </p:spPr>
        </p:cxnSp>
        <p:sp>
          <p:nvSpPr>
            <p:cNvPr id="1106" name="Google Shape;1106;p85"/>
            <p:cNvSpPr txBox="1"/>
            <p:nvPr/>
          </p:nvSpPr>
          <p:spPr>
            <a:xfrm>
              <a:off x="8229600" y="2770632"/>
              <a:ext cx="457200"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800">
                  <a:solidFill>
                    <a:schemeClr val="accent1"/>
                  </a:solidFill>
                  <a:latin typeface="Calibri"/>
                  <a:ea typeface="Calibri"/>
                  <a:cs typeface="Calibri"/>
                  <a:sym typeface="Calibri"/>
                </a:rPr>
                <a:t>C</a:t>
              </a:r>
              <a:endParaRPr b="1" sz="2800">
                <a:solidFill>
                  <a:schemeClr val="accent1"/>
                </a:solidFill>
                <a:latin typeface="Calibri"/>
                <a:ea typeface="Calibri"/>
                <a:cs typeface="Calibri"/>
                <a:sym typeface="Calibri"/>
              </a:endParaRPr>
            </a:p>
          </p:txBody>
        </p:sp>
        <p:sp>
          <p:nvSpPr>
            <p:cNvPr id="1107" name="Google Shape;1107;p85"/>
            <p:cNvSpPr txBox="1"/>
            <p:nvPr/>
          </p:nvSpPr>
          <p:spPr>
            <a:xfrm>
              <a:off x="7680960" y="3291840"/>
              <a:ext cx="1005840"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800">
                  <a:solidFill>
                    <a:schemeClr val="accent1"/>
                  </a:solidFill>
                  <a:latin typeface="Calibri"/>
                  <a:ea typeface="Calibri"/>
                  <a:cs typeface="Calibri"/>
                  <a:sym typeface="Calibri"/>
                </a:rPr>
                <a:t>MIPS</a:t>
              </a:r>
              <a:endParaRPr b="1" sz="2800">
                <a:solidFill>
                  <a:schemeClr val="accent1"/>
                </a:solidFill>
                <a:latin typeface="Calibri"/>
                <a:ea typeface="Calibri"/>
                <a:cs typeface="Calibri"/>
                <a:sym typeface="Calibri"/>
              </a:endParaRPr>
            </a:p>
          </p:txBody>
        </p:sp>
      </p:grpSp>
      <p:grpSp>
        <p:nvGrpSpPr>
          <p:cNvPr id="1108" name="Google Shape;1108;p85"/>
          <p:cNvGrpSpPr/>
          <p:nvPr/>
        </p:nvGrpSpPr>
        <p:grpSpPr>
          <a:xfrm>
            <a:off x="1230086" y="4561117"/>
            <a:ext cx="4201884" cy="838942"/>
            <a:chOff x="1230086" y="4561117"/>
            <a:chExt cx="4201884" cy="838942"/>
          </a:xfrm>
        </p:grpSpPr>
        <p:sp>
          <p:nvSpPr>
            <p:cNvPr id="1109" name="Google Shape;1109;p85"/>
            <p:cNvSpPr txBox="1"/>
            <p:nvPr/>
          </p:nvSpPr>
          <p:spPr>
            <a:xfrm>
              <a:off x="1230086" y="4999949"/>
              <a:ext cx="420188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FF0000"/>
                  </a:solidFill>
                  <a:latin typeface="Calibri"/>
                  <a:ea typeface="Calibri"/>
                  <a:cs typeface="Calibri"/>
                  <a:sym typeface="Calibri"/>
                </a:rPr>
                <a:t>Would we know this before compiling?</a:t>
              </a:r>
              <a:endParaRPr sz="2000">
                <a:solidFill>
                  <a:srgbClr val="FF0000"/>
                </a:solidFill>
                <a:latin typeface="Courier New"/>
                <a:ea typeface="Courier New"/>
                <a:cs typeface="Courier New"/>
                <a:sym typeface="Courier New"/>
              </a:endParaRPr>
            </a:p>
          </p:txBody>
        </p:sp>
        <p:cxnSp>
          <p:nvCxnSpPr>
            <p:cNvPr id="1110" name="Google Shape;1110;p85"/>
            <p:cNvCxnSpPr/>
            <p:nvPr/>
          </p:nvCxnSpPr>
          <p:spPr>
            <a:xfrm flipH="1" rot="10800000">
              <a:off x="3374571" y="4561117"/>
              <a:ext cx="881743" cy="566054"/>
            </a:xfrm>
            <a:prstGeom prst="straightConnector1">
              <a:avLst/>
            </a:prstGeom>
            <a:noFill/>
            <a:ln cap="flat" cmpd="sng" w="25400">
              <a:solidFill>
                <a:srgbClr val="FF0000"/>
              </a:solidFill>
              <a:prstDash val="solid"/>
              <a:round/>
              <a:headEnd len="sm" w="sm" type="none"/>
              <a:tailEnd len="med" w="med" type="stealth"/>
            </a:ln>
          </p:spPr>
        </p:cxnSp>
      </p:grpSp>
      <p:sp>
        <p:nvSpPr>
          <p:cNvPr id="1111" name="Google Shape;1111;p85"/>
          <p:cNvSpPr txBox="1"/>
          <p:nvPr/>
        </p:nvSpPr>
        <p:spPr>
          <a:xfrm rot="-5400000">
            <a:off x="-1133850" y="4443750"/>
            <a:ext cx="2821800" cy="5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address (decimal)</a:t>
            </a:r>
            <a:endParaRPr sz="2400">
              <a:solidFill>
                <a:schemeClr val="dk1"/>
              </a:solidFill>
              <a:latin typeface="Calibri"/>
              <a:ea typeface="Calibri"/>
              <a:cs typeface="Calibri"/>
              <a:sym typeface="Calibri"/>
            </a:endParaRPr>
          </a:p>
        </p:txBody>
      </p:sp>
      <p:sp>
        <p:nvSpPr>
          <p:cNvPr id="1112" name="Google Shape;1112;p85"/>
          <p:cNvSpPr txBox="1"/>
          <p:nvPr/>
        </p:nvSpPr>
        <p:spPr>
          <a:xfrm>
            <a:off x="1461494" y="6020531"/>
            <a:ext cx="1544012" cy="43088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rgbClr val="FF0000"/>
                </a:solidFill>
                <a:latin typeface="Courier New"/>
                <a:ea typeface="Courier New"/>
                <a:cs typeface="Courier New"/>
                <a:sym typeface="Courier New"/>
              </a:rPr>
              <a:t>jr   $ra</a:t>
            </a:r>
            <a:endParaRPr sz="2200">
              <a:solidFill>
                <a:schemeClr val="dk1"/>
              </a:solidFill>
              <a:latin typeface="Calibri"/>
              <a:ea typeface="Calibri"/>
              <a:cs typeface="Calibri"/>
              <a:sym typeface="Calibri"/>
            </a:endParaRPr>
          </a:p>
        </p:txBody>
      </p:sp>
      <p:grpSp>
        <p:nvGrpSpPr>
          <p:cNvPr id="1113" name="Google Shape;1113;p85"/>
          <p:cNvGrpSpPr/>
          <p:nvPr/>
        </p:nvGrpSpPr>
        <p:grpSpPr>
          <a:xfrm>
            <a:off x="2973976" y="5682342"/>
            <a:ext cx="5995853" cy="707886"/>
            <a:chOff x="2973976" y="5682342"/>
            <a:chExt cx="5995853" cy="707886"/>
          </a:xfrm>
        </p:grpSpPr>
        <p:sp>
          <p:nvSpPr>
            <p:cNvPr id="1114" name="Google Shape;1114;p85"/>
            <p:cNvSpPr txBox="1"/>
            <p:nvPr/>
          </p:nvSpPr>
          <p:spPr>
            <a:xfrm>
              <a:off x="4713515" y="5682342"/>
              <a:ext cx="4256314" cy="70788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000">
                  <a:solidFill>
                    <a:srgbClr val="FF0000"/>
                  </a:solidFill>
                  <a:latin typeface="Calibri"/>
                  <a:ea typeface="Calibri"/>
                  <a:cs typeface="Calibri"/>
                  <a:sym typeface="Calibri"/>
                </a:rPr>
                <a:t>Otherwise we don’t know where we came from</a:t>
              </a:r>
              <a:endParaRPr sz="2000">
                <a:solidFill>
                  <a:srgbClr val="FF0000"/>
                </a:solidFill>
                <a:latin typeface="Calibri"/>
                <a:ea typeface="Calibri"/>
                <a:cs typeface="Calibri"/>
                <a:sym typeface="Calibri"/>
              </a:endParaRPr>
            </a:p>
          </p:txBody>
        </p:sp>
        <p:grpSp>
          <p:nvGrpSpPr>
            <p:cNvPr id="1115" name="Google Shape;1115;p85"/>
            <p:cNvGrpSpPr/>
            <p:nvPr/>
          </p:nvGrpSpPr>
          <p:grpSpPr>
            <a:xfrm>
              <a:off x="2973976" y="5976257"/>
              <a:ext cx="2164081" cy="285207"/>
              <a:chOff x="3017520" y="5932713"/>
              <a:chExt cx="2164081" cy="285207"/>
            </a:xfrm>
          </p:grpSpPr>
          <p:cxnSp>
            <p:nvCxnSpPr>
              <p:cNvPr id="1116" name="Google Shape;1116;p85"/>
              <p:cNvCxnSpPr/>
              <p:nvPr/>
            </p:nvCxnSpPr>
            <p:spPr>
              <a:xfrm rot="10800000">
                <a:off x="3017520" y="6217920"/>
                <a:ext cx="1828800" cy="0"/>
              </a:xfrm>
              <a:prstGeom prst="straightConnector1">
                <a:avLst/>
              </a:prstGeom>
              <a:noFill/>
              <a:ln cap="flat" cmpd="sng" w="25400">
                <a:solidFill>
                  <a:srgbClr val="FF0000"/>
                </a:solidFill>
                <a:prstDash val="solid"/>
                <a:round/>
                <a:headEnd len="sm" w="sm" type="none"/>
                <a:tailEnd len="med" w="med" type="stealth"/>
              </a:ln>
            </p:spPr>
          </p:cxnSp>
          <p:cxnSp>
            <p:nvCxnSpPr>
              <p:cNvPr id="1117" name="Google Shape;1117;p85"/>
              <p:cNvCxnSpPr/>
              <p:nvPr/>
            </p:nvCxnSpPr>
            <p:spPr>
              <a:xfrm flipH="1">
                <a:off x="4846320" y="5932713"/>
                <a:ext cx="335281" cy="285207"/>
              </a:xfrm>
              <a:prstGeom prst="straightConnector1">
                <a:avLst/>
              </a:prstGeom>
              <a:noFill/>
              <a:ln cap="flat" cmpd="sng" w="25400">
                <a:solidFill>
                  <a:srgbClr val="FF0000"/>
                </a:solidFill>
                <a:prstDash val="solid"/>
                <a:round/>
                <a:headEnd len="sm" w="sm" type="none"/>
                <a:tailEnd len="sm" w="sm" type="none"/>
              </a:ln>
            </p:spPr>
          </p:cxnSp>
        </p:grpSp>
      </p:grpSp>
      <p:sp>
        <p:nvSpPr>
          <p:cNvPr id="1118" name="Google Shape;1118;p8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119" name="Google Shape;1119;p8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Function Call Example</a:t>
            </a:r>
            <a:endParaRPr b="0" i="0" sz="4400" u="none" cap="none" strike="noStrike">
              <a:solidFill>
                <a:schemeClr val="accent1"/>
              </a:solidFill>
              <a:latin typeface="Calibri"/>
              <a:ea typeface="Calibri"/>
              <a:cs typeface="Calibri"/>
              <a:sym typeface="Calibri"/>
            </a:endParaRPr>
          </a:p>
        </p:txBody>
      </p:sp>
      <p:sp>
        <p:nvSpPr>
          <p:cNvPr id="1128" name="Google Shape;1128;p86"/>
          <p:cNvSpPr txBox="1"/>
          <p:nvPr>
            <p:ph idx="1" type="body"/>
          </p:nvPr>
        </p:nvSpPr>
        <p:spPr>
          <a:xfrm>
            <a:off x="457200" y="1600200"/>
            <a:ext cx="8229600" cy="521208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  ... sum(a,b); ...        </a:t>
            </a:r>
            <a:r>
              <a:rPr b="0" i="0" lang="en-US" sz="2220" u="none" cap="none" strike="noStrike">
                <a:solidFill>
                  <a:srgbClr val="A5A5A5"/>
                </a:solidFill>
                <a:latin typeface="Courier New"/>
                <a:ea typeface="Courier New"/>
                <a:cs typeface="Courier New"/>
                <a:sym typeface="Courier New"/>
              </a:rPr>
              <a:t>/* a→$s0,b→$s1 */</a:t>
            </a:r>
            <a:endParaRPr/>
          </a:p>
          <a:p>
            <a:pPr indent="-342900" lvl="0" marL="342900" marR="0" rtl="0" algn="l">
              <a:lnSpc>
                <a:spcPct val="90000"/>
              </a:lnSpc>
              <a:spcBef>
                <a:spcPts val="1800"/>
              </a:spcBef>
              <a:spcAft>
                <a:spcPts val="0"/>
              </a:spcAft>
              <a:buClr>
                <a:srgbClr val="A5A5A5"/>
              </a:buClr>
              <a:buFont typeface="Times"/>
              <a:buNone/>
            </a:pPr>
            <a:r>
              <a:rPr b="0" i="0" lang="en-US" sz="2220" u="none" cap="none" strike="noStrike">
                <a:solidFill>
                  <a:srgbClr val="A5A5A5"/>
                </a:solidFill>
                <a:latin typeface="Courier New"/>
                <a:ea typeface="Courier New"/>
                <a:cs typeface="Courier New"/>
                <a:sym typeface="Courier New"/>
              </a:rPr>
              <a:t>  </a:t>
            </a:r>
            <a:r>
              <a:rPr b="0" i="0" lang="en-US" sz="2220" u="none" cap="none" strike="noStrike">
                <a:solidFill>
                  <a:schemeClr val="dk1"/>
                </a:solidFill>
                <a:latin typeface="Courier New"/>
                <a:ea typeface="Courier New"/>
                <a:cs typeface="Courier New"/>
                <a:sym typeface="Courier New"/>
              </a:rPr>
              <a:t>int sum(int x, int y) {</a:t>
            </a:r>
            <a:br>
              <a:rPr b="0" i="0" lang="en-US" sz="2220" u="none" cap="none" strike="noStrike">
                <a:solidFill>
                  <a:schemeClr val="dk1"/>
                </a:solidFill>
                <a:latin typeface="Courier New"/>
                <a:ea typeface="Courier New"/>
                <a:cs typeface="Courier New"/>
                <a:sym typeface="Courier New"/>
              </a:rPr>
            </a:br>
            <a:r>
              <a:rPr b="0" i="0" lang="en-US" sz="2220" u="none" cap="none" strike="noStrike">
                <a:solidFill>
                  <a:schemeClr val="dk1"/>
                </a:solidFill>
                <a:latin typeface="Courier New"/>
                <a:ea typeface="Courier New"/>
                <a:cs typeface="Courier New"/>
                <a:sym typeface="Courier New"/>
              </a:rPr>
              <a:t>  return x+y;</a:t>
            </a:r>
            <a:br>
              <a:rPr b="0" i="0" lang="en-US" sz="2220" u="none" cap="none" strike="noStrike">
                <a:solidFill>
                  <a:schemeClr val="dk1"/>
                </a:solidFill>
                <a:latin typeface="Courier New"/>
                <a:ea typeface="Courier New"/>
                <a:cs typeface="Courier New"/>
                <a:sym typeface="Courier New"/>
              </a:rPr>
            </a:br>
            <a:r>
              <a:rPr b="0" i="0" lang="en-US" sz="2220" u="none" cap="none" strike="noStrike">
                <a:solidFill>
                  <a:schemeClr val="dk1"/>
                </a:solidFill>
                <a:latin typeface="Courier New"/>
                <a:ea typeface="Courier New"/>
                <a:cs typeface="Courier New"/>
                <a:sym typeface="Courier New"/>
              </a:rPr>
              <a:t>}</a:t>
            </a:r>
            <a:endParaRPr b="0" i="0" sz="2220" u="none" cap="none" strike="noStrike">
              <a:solidFill>
                <a:schemeClr val="dk1"/>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alibri"/>
                <a:ea typeface="Calibri"/>
                <a:cs typeface="Calibri"/>
                <a:sym typeface="Calibri"/>
              </a:rPr>
              <a:t> </a:t>
            </a:r>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1000  addi $a0,$s0,0       </a:t>
            </a:r>
            <a:r>
              <a:rPr b="0" i="0" lang="en-US" sz="2220" u="none" cap="none" strike="noStrike">
                <a:solidFill>
                  <a:srgbClr val="A5A5A5"/>
                </a:solidFill>
                <a:latin typeface="Courier New"/>
                <a:ea typeface="Courier New"/>
                <a:cs typeface="Courier New"/>
                <a:sym typeface="Courier New"/>
              </a:rPr>
              <a:t># x = a</a:t>
            </a:r>
            <a:endParaRPr b="0" i="0" sz="2220" u="none" cap="none" strike="noStrike">
              <a:solidFill>
                <a:schemeClr val="lt2"/>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1004  addi $a1,$s1,0       </a:t>
            </a:r>
            <a:r>
              <a:rPr b="0" i="0" lang="en-US" sz="2220" u="none" cap="none" strike="noStrike">
                <a:solidFill>
                  <a:srgbClr val="A5A5A5"/>
                </a:solidFill>
                <a:latin typeface="Courier New"/>
                <a:ea typeface="Courier New"/>
                <a:cs typeface="Courier New"/>
                <a:sym typeface="Courier New"/>
              </a:rPr>
              <a:t># y = b </a:t>
            </a:r>
            <a:endParaRPr b="0" i="0" sz="2220" u="none" cap="none" strike="noStrike">
              <a:solidFill>
                <a:schemeClr val="lt2"/>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1008  </a:t>
            </a:r>
            <a:r>
              <a:rPr b="0" i="0" lang="en-US" sz="2220" u="none" cap="none" strike="noStrike">
                <a:solidFill>
                  <a:srgbClr val="FF0000"/>
                </a:solidFill>
                <a:latin typeface="Courier New"/>
                <a:ea typeface="Courier New"/>
                <a:cs typeface="Courier New"/>
                <a:sym typeface="Courier New"/>
              </a:rPr>
              <a:t>jal  sum             </a:t>
            </a:r>
            <a:r>
              <a:rPr b="0" i="0" lang="en-US" sz="2220" u="none" cap="none" strike="noStrike">
                <a:solidFill>
                  <a:srgbClr val="A5A5A5"/>
                </a:solidFill>
                <a:latin typeface="Courier New"/>
                <a:ea typeface="Courier New"/>
                <a:cs typeface="Courier New"/>
                <a:sym typeface="Courier New"/>
              </a:rPr>
              <a:t># $ra=</a:t>
            </a:r>
            <a:r>
              <a:rPr b="0" i="0" lang="en-US" sz="2220" u="none" cap="none" strike="noStrike">
                <a:solidFill>
                  <a:srgbClr val="FF0000"/>
                </a:solidFill>
                <a:latin typeface="Courier New"/>
                <a:ea typeface="Courier New"/>
                <a:cs typeface="Courier New"/>
                <a:sym typeface="Courier New"/>
              </a:rPr>
              <a:t>1012</a:t>
            </a:r>
            <a:r>
              <a:rPr b="0" i="0" lang="en-US" sz="2220" u="none" cap="none" strike="noStrike">
                <a:solidFill>
                  <a:srgbClr val="A5A5A5"/>
                </a:solidFill>
                <a:latin typeface="Courier New"/>
                <a:ea typeface="Courier New"/>
                <a:cs typeface="Courier New"/>
                <a:sym typeface="Courier New"/>
              </a:rPr>
              <a:t>, goto sum</a:t>
            </a:r>
            <a:endParaRPr b="0" i="0" sz="2220" u="none" cap="none" strike="noStrike">
              <a:solidFill>
                <a:srgbClr val="A5A5A5"/>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1012</a:t>
            </a:r>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a:t>
            </a:r>
            <a:endParaRPr/>
          </a:p>
          <a:p>
            <a:pPr indent="-342900" lvl="0" marL="342900" marR="0" rtl="0" algn="l">
              <a:lnSpc>
                <a:spcPct val="90000"/>
              </a:lnSpc>
              <a:spcBef>
                <a:spcPts val="444"/>
              </a:spcBef>
              <a:spcAft>
                <a:spcPts val="0"/>
              </a:spcAft>
              <a:buClr>
                <a:schemeClr val="dk1"/>
              </a:buClr>
              <a:buFont typeface="Times"/>
              <a:buNone/>
            </a:pPr>
            <a:r>
              <a:t/>
            </a:r>
            <a:endParaRPr b="0" i="0" sz="2220" u="none" cap="none" strike="noStrike">
              <a:solidFill>
                <a:schemeClr val="dk1"/>
              </a:solidFill>
              <a:latin typeface="Courier New"/>
              <a:ea typeface="Courier New"/>
              <a:cs typeface="Courier New"/>
              <a:sym typeface="Courier New"/>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2000  sum: add $v0,$a0,$a1</a:t>
            </a:r>
            <a:endParaRPr/>
          </a:p>
          <a:p>
            <a:pPr indent="-342900" lvl="0" marL="342900" marR="0" rtl="0" algn="l">
              <a:lnSpc>
                <a:spcPct val="90000"/>
              </a:lnSpc>
              <a:spcBef>
                <a:spcPts val="444"/>
              </a:spcBef>
              <a:spcAft>
                <a:spcPts val="0"/>
              </a:spcAft>
              <a:buClr>
                <a:schemeClr val="dk1"/>
              </a:buClr>
              <a:buFont typeface="Times"/>
              <a:buNone/>
            </a:pPr>
            <a:r>
              <a:rPr b="0" i="0" lang="en-US" sz="2220" u="none" cap="none" strike="noStrike">
                <a:solidFill>
                  <a:schemeClr val="dk1"/>
                </a:solidFill>
                <a:latin typeface="Courier New"/>
                <a:ea typeface="Courier New"/>
                <a:cs typeface="Courier New"/>
                <a:sym typeface="Courier New"/>
              </a:rPr>
              <a:t>2004  jr   $ra             </a:t>
            </a:r>
            <a:r>
              <a:rPr b="0" i="0" lang="en-US" sz="2220" u="none" cap="none" strike="noStrike">
                <a:solidFill>
                  <a:srgbClr val="A5A5A5"/>
                </a:solidFill>
                <a:latin typeface="Courier New"/>
                <a:ea typeface="Courier New"/>
                <a:cs typeface="Courier New"/>
                <a:sym typeface="Courier New"/>
              </a:rPr>
              <a:t># return</a:t>
            </a:r>
            <a:endParaRPr b="0" i="0" sz="2220" u="none" cap="none" strike="noStrike">
              <a:solidFill>
                <a:srgbClr val="A5A5A5"/>
              </a:solidFill>
              <a:latin typeface="Courier New"/>
              <a:ea typeface="Courier New"/>
              <a:cs typeface="Courier New"/>
              <a:sym typeface="Courier New"/>
            </a:endParaRPr>
          </a:p>
        </p:txBody>
      </p:sp>
      <p:sp>
        <p:nvSpPr>
          <p:cNvPr id="1129" name="Google Shape;1129;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cxnSp>
        <p:nvCxnSpPr>
          <p:cNvPr id="1130" name="Google Shape;1130;p86"/>
          <p:cNvCxnSpPr/>
          <p:nvPr/>
        </p:nvCxnSpPr>
        <p:spPr>
          <a:xfrm>
            <a:off x="457200" y="3291840"/>
            <a:ext cx="8229600" cy="0"/>
          </a:xfrm>
          <a:prstGeom prst="straightConnector1">
            <a:avLst/>
          </a:prstGeom>
          <a:noFill/>
          <a:ln cap="flat" cmpd="sng" w="38100">
            <a:solidFill>
              <a:schemeClr val="accent1"/>
            </a:solidFill>
            <a:prstDash val="solid"/>
            <a:round/>
            <a:headEnd len="sm" w="sm" type="none"/>
            <a:tailEnd len="sm" w="sm" type="none"/>
          </a:ln>
        </p:spPr>
      </p:cxnSp>
      <p:sp>
        <p:nvSpPr>
          <p:cNvPr id="1131" name="Google Shape;1131;p86"/>
          <p:cNvSpPr txBox="1"/>
          <p:nvPr/>
        </p:nvSpPr>
        <p:spPr>
          <a:xfrm rot="-5400000">
            <a:off x="-1122450" y="4455150"/>
            <a:ext cx="2799000" cy="5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address (decimal)</a:t>
            </a:r>
            <a:endParaRPr sz="2400">
              <a:solidFill>
                <a:schemeClr val="dk1"/>
              </a:solidFill>
              <a:latin typeface="Calibri"/>
              <a:ea typeface="Calibri"/>
              <a:cs typeface="Calibri"/>
              <a:sym typeface="Calibri"/>
            </a:endParaRPr>
          </a:p>
        </p:txBody>
      </p:sp>
      <p:sp>
        <p:nvSpPr>
          <p:cNvPr id="1132" name="Google Shape;1132;p86"/>
          <p:cNvSpPr txBox="1"/>
          <p:nvPr/>
        </p:nvSpPr>
        <p:spPr>
          <a:xfrm>
            <a:off x="8229600" y="2770632"/>
            <a:ext cx="457200"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800">
                <a:solidFill>
                  <a:schemeClr val="accent1"/>
                </a:solidFill>
                <a:latin typeface="Calibri"/>
                <a:ea typeface="Calibri"/>
                <a:cs typeface="Calibri"/>
                <a:sym typeface="Calibri"/>
              </a:rPr>
              <a:t>C</a:t>
            </a:r>
            <a:endParaRPr b="1" sz="2800">
              <a:solidFill>
                <a:schemeClr val="accent1"/>
              </a:solidFill>
              <a:latin typeface="Calibri"/>
              <a:ea typeface="Calibri"/>
              <a:cs typeface="Calibri"/>
              <a:sym typeface="Calibri"/>
            </a:endParaRPr>
          </a:p>
        </p:txBody>
      </p:sp>
      <p:sp>
        <p:nvSpPr>
          <p:cNvPr id="1133" name="Google Shape;1133;p86"/>
          <p:cNvSpPr txBox="1"/>
          <p:nvPr/>
        </p:nvSpPr>
        <p:spPr>
          <a:xfrm>
            <a:off x="7680960" y="3291840"/>
            <a:ext cx="1005840" cy="52322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800">
                <a:solidFill>
                  <a:schemeClr val="accent1"/>
                </a:solidFill>
                <a:latin typeface="Calibri"/>
                <a:ea typeface="Calibri"/>
                <a:cs typeface="Calibri"/>
                <a:sym typeface="Calibri"/>
              </a:rPr>
              <a:t>MIPS</a:t>
            </a:r>
            <a:endParaRPr b="1" sz="2800">
              <a:solidFill>
                <a:schemeClr val="accent1"/>
              </a:solidFill>
              <a:latin typeface="Calibri"/>
              <a:ea typeface="Calibri"/>
              <a:cs typeface="Calibri"/>
              <a:sym typeface="Calibri"/>
            </a:endParaRPr>
          </a:p>
        </p:txBody>
      </p:sp>
      <p:sp>
        <p:nvSpPr>
          <p:cNvPr id="1134" name="Google Shape;1134;p8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135" name="Google Shape;1135;p8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Example: sumSquare</a:t>
            </a:r>
            <a:endParaRPr b="0" i="0" sz="4400" u="none" cap="none" strike="noStrike">
              <a:solidFill>
                <a:schemeClr val="accent1"/>
              </a:solidFill>
              <a:latin typeface="Calibri"/>
              <a:ea typeface="Calibri"/>
              <a:cs typeface="Calibri"/>
              <a:sym typeface="Calibri"/>
            </a:endParaRPr>
          </a:p>
        </p:txBody>
      </p:sp>
      <p:sp>
        <p:nvSpPr>
          <p:cNvPr id="1145" name="Google Shape;1145;p87"/>
          <p:cNvSpPr txBox="1"/>
          <p:nvPr>
            <p:ph idx="1" type="body"/>
          </p:nvPr>
        </p:nvSpPr>
        <p:spPr>
          <a:xfrm>
            <a:off x="457200" y="1600200"/>
            <a:ext cx="8059568" cy="4898571"/>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3200" u="none" cap="none" strike="noStrike">
                <a:solidFill>
                  <a:schemeClr val="dk1"/>
                </a:solidFill>
                <a:latin typeface="Courier New"/>
                <a:ea typeface="Courier New"/>
                <a:cs typeface="Courier New"/>
                <a:sym typeface="Courier New"/>
              </a:rPr>
              <a:t>int sumSquare(int x, int y) {</a:t>
            </a:r>
            <a:endParaRPr/>
          </a:p>
          <a:p>
            <a:pPr indent="-342900" lvl="0" marL="342900" marR="0" rtl="0" algn="l">
              <a:spcBef>
                <a:spcPts val="640"/>
              </a:spcBef>
              <a:spcAft>
                <a:spcPts val="0"/>
              </a:spcAft>
              <a:buClr>
                <a:schemeClr val="dk1"/>
              </a:buClr>
              <a:buFont typeface="Arial"/>
              <a:buNone/>
            </a:pPr>
            <a:r>
              <a:rPr b="0" i="0" lang="en-US" sz="3200" u="none" cap="none" strike="noStrike">
                <a:solidFill>
                  <a:schemeClr val="dk1"/>
                </a:solidFill>
                <a:latin typeface="Courier New"/>
                <a:ea typeface="Courier New"/>
                <a:cs typeface="Courier New"/>
                <a:sym typeface="Courier New"/>
              </a:rPr>
              <a:t>  return </a:t>
            </a:r>
            <a:r>
              <a:rPr b="0" i="0" lang="en-US" sz="2800" u="none" cap="none" strike="noStrike">
                <a:solidFill>
                  <a:schemeClr val="dk1"/>
                </a:solidFill>
                <a:latin typeface="Courier New"/>
                <a:ea typeface="Courier New"/>
                <a:cs typeface="Courier New"/>
                <a:sym typeface="Courier New"/>
              </a:rPr>
              <a:t>mult</a:t>
            </a:r>
            <a:r>
              <a:rPr b="0" i="0" lang="en-US" sz="3200" u="none" cap="none" strike="noStrike">
                <a:solidFill>
                  <a:schemeClr val="dk1"/>
                </a:solidFill>
                <a:latin typeface="Courier New"/>
                <a:ea typeface="Courier New"/>
                <a:cs typeface="Courier New"/>
                <a:sym typeface="Courier New"/>
              </a:rPr>
              <a:t>(x,x)+ y; }</a:t>
            </a:r>
            <a:endParaRPr/>
          </a:p>
          <a:p>
            <a:pPr indent="-342900" lvl="0" marL="342900" marR="0" rtl="0" algn="l">
              <a:spcBef>
                <a:spcPts val="18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What do we need to save?</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Call to </a:t>
            </a:r>
            <a:r>
              <a:rPr b="0" i="0" lang="en-US" sz="2600" u="none" cap="none" strike="noStrike">
                <a:solidFill>
                  <a:schemeClr val="dk1"/>
                </a:solidFill>
                <a:latin typeface="Courier New"/>
                <a:ea typeface="Courier New"/>
                <a:cs typeface="Courier New"/>
                <a:sym typeface="Courier New"/>
              </a:rPr>
              <a:t>mult</a:t>
            </a:r>
            <a:r>
              <a:rPr b="0" i="0" lang="en-US" sz="2800" u="none" cap="none" strike="noStrike">
                <a:solidFill>
                  <a:schemeClr val="dk1"/>
                </a:solidFill>
                <a:latin typeface="Calibri"/>
                <a:ea typeface="Calibri"/>
                <a:cs typeface="Calibri"/>
                <a:sym typeface="Calibri"/>
              </a:rPr>
              <a:t> will overwrite </a:t>
            </a:r>
            <a:r>
              <a:rPr b="0" i="0" lang="en-US" sz="2600" u="none" cap="none" strike="noStrike">
                <a:solidFill>
                  <a:schemeClr val="dk1"/>
                </a:solidFill>
                <a:latin typeface="Courier New"/>
                <a:ea typeface="Courier New"/>
                <a:cs typeface="Courier New"/>
                <a:sym typeface="Courier New"/>
              </a:rPr>
              <a:t>$ra</a:t>
            </a:r>
            <a:r>
              <a:rPr b="0" i="0" lang="en-US" sz="2800" u="none" cap="none" strike="noStrike">
                <a:solidFill>
                  <a:schemeClr val="dk1"/>
                </a:solidFill>
                <a:latin typeface="Calibri"/>
                <a:ea typeface="Calibri"/>
                <a:cs typeface="Calibri"/>
                <a:sym typeface="Calibri"/>
              </a:rPr>
              <a:t>, so save it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Reusing </a:t>
            </a:r>
            <a:r>
              <a:rPr b="0" i="0" lang="en-US" sz="2800" u="none" cap="none" strike="noStrike">
                <a:solidFill>
                  <a:schemeClr val="dk1"/>
                </a:solidFill>
                <a:latin typeface="Courier New"/>
                <a:ea typeface="Courier New"/>
                <a:cs typeface="Courier New"/>
                <a:sym typeface="Courier New"/>
              </a:rPr>
              <a:t>$a1</a:t>
            </a:r>
            <a:r>
              <a:rPr b="0" i="0" lang="en-US" sz="2800" u="none" cap="none" strike="noStrike">
                <a:solidFill>
                  <a:schemeClr val="dk1"/>
                </a:solidFill>
                <a:latin typeface="Calibri"/>
                <a:ea typeface="Calibri"/>
                <a:cs typeface="Calibri"/>
                <a:sym typeface="Calibri"/>
              </a:rPr>
              <a:t> to pass 2</a:t>
            </a:r>
            <a:r>
              <a:rPr b="0" baseline="30000" i="0" lang="en-US" sz="2800" u="none" cap="none" strike="noStrike">
                <a:solidFill>
                  <a:schemeClr val="dk1"/>
                </a:solidFill>
                <a:latin typeface="Calibri"/>
                <a:ea typeface="Calibri"/>
                <a:cs typeface="Calibri"/>
                <a:sym typeface="Calibri"/>
              </a:rPr>
              <a:t>nd</a:t>
            </a:r>
            <a:r>
              <a:rPr b="0" i="0" lang="en-US" sz="2800" u="none" cap="none" strike="noStrike">
                <a:solidFill>
                  <a:schemeClr val="dk1"/>
                </a:solidFill>
                <a:latin typeface="Calibri"/>
                <a:ea typeface="Calibri"/>
                <a:cs typeface="Calibri"/>
                <a:sym typeface="Calibri"/>
              </a:rPr>
              <a:t> argument to </a:t>
            </a:r>
            <a:r>
              <a:rPr b="0" i="0" lang="en-US" sz="2800" u="none" cap="none" strike="noStrike">
                <a:solidFill>
                  <a:schemeClr val="dk1"/>
                </a:solidFill>
                <a:latin typeface="Courier New"/>
                <a:ea typeface="Courier New"/>
                <a:cs typeface="Courier New"/>
                <a:sym typeface="Courier New"/>
              </a:rPr>
              <a:t>mult</a:t>
            </a:r>
            <a:r>
              <a:rPr b="0" i="0" lang="en-US" sz="2800" u="none" cap="none" strike="noStrike">
                <a:solidFill>
                  <a:schemeClr val="dk1"/>
                </a:solidFill>
                <a:latin typeface="Calibri"/>
                <a:ea typeface="Calibri"/>
                <a:cs typeface="Calibri"/>
                <a:sym typeface="Calibri"/>
              </a:rPr>
              <a:t>, but need current value (</a:t>
            </a:r>
            <a:r>
              <a:rPr b="0" i="0" lang="en-US" sz="2800" u="none" cap="none" strike="noStrike">
                <a:solidFill>
                  <a:schemeClr val="dk1"/>
                </a:solidFill>
                <a:latin typeface="Courier New"/>
                <a:ea typeface="Courier New"/>
                <a:cs typeface="Courier New"/>
                <a:sym typeface="Courier New"/>
              </a:rPr>
              <a:t>y</a:t>
            </a:r>
            <a:r>
              <a:rPr b="0" i="0" lang="en-US" sz="2800" u="none" cap="none" strike="noStrike">
                <a:solidFill>
                  <a:schemeClr val="dk1"/>
                </a:solidFill>
                <a:latin typeface="Calibri"/>
                <a:ea typeface="Calibri"/>
                <a:cs typeface="Calibri"/>
                <a:sym typeface="Calibri"/>
              </a:rPr>
              <a:t>) later, so save </a:t>
            </a:r>
            <a:r>
              <a:rPr b="0" i="0" lang="en-US" sz="2800" u="none" cap="none" strike="noStrike">
                <a:solidFill>
                  <a:schemeClr val="dk1"/>
                </a:solidFill>
                <a:latin typeface="Courier New"/>
                <a:ea typeface="Courier New"/>
                <a:cs typeface="Courier New"/>
                <a:sym typeface="Courier New"/>
              </a:rPr>
              <a:t>$a1</a:t>
            </a:r>
            <a:endParaRPr b="0" i="0" sz="28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To save something to the Stack, move </a:t>
            </a:r>
            <a:r>
              <a:rPr b="0" i="0" lang="en-US" sz="3200" u="none" cap="none" strike="noStrike">
                <a:solidFill>
                  <a:schemeClr val="dk1"/>
                </a:solidFill>
                <a:latin typeface="Courier New"/>
                <a:ea typeface="Courier New"/>
                <a:cs typeface="Courier New"/>
                <a:sym typeface="Courier New"/>
              </a:rPr>
              <a:t>$sp</a:t>
            </a:r>
            <a:r>
              <a:rPr b="0" i="0" lang="en-US" sz="3200" u="none" cap="none" strike="noStrike">
                <a:solidFill>
                  <a:schemeClr val="dk1"/>
                </a:solidFill>
                <a:latin typeface="Calibri"/>
                <a:ea typeface="Calibri"/>
                <a:cs typeface="Calibri"/>
                <a:sym typeface="Calibri"/>
              </a:rPr>
              <a:t> </a:t>
            </a:r>
            <a:r>
              <a:rPr b="0" i="1" lang="en-US" sz="3200" u="none" cap="none" strike="noStrike">
                <a:solidFill>
                  <a:schemeClr val="dk1"/>
                </a:solidFill>
                <a:latin typeface="Calibri"/>
                <a:ea typeface="Calibri"/>
                <a:cs typeface="Calibri"/>
                <a:sym typeface="Calibri"/>
              </a:rPr>
              <a:t>down</a:t>
            </a:r>
            <a:r>
              <a:rPr b="0" i="0" lang="en-US" sz="3200" u="none" cap="none" strike="noStrike">
                <a:solidFill>
                  <a:schemeClr val="dk1"/>
                </a:solidFill>
                <a:latin typeface="Calibri"/>
                <a:ea typeface="Calibri"/>
                <a:cs typeface="Calibri"/>
                <a:sym typeface="Calibri"/>
              </a:rPr>
              <a:t> the required amount and fill the “created” space</a:t>
            </a:r>
            <a:endParaRPr b="0" i="0" sz="3200" u="none" cap="none" strike="noStrike">
              <a:solidFill>
                <a:schemeClr val="dk1"/>
              </a:solidFill>
              <a:latin typeface="Courier New"/>
              <a:ea typeface="Courier New"/>
              <a:cs typeface="Courier New"/>
              <a:sym typeface="Courier New"/>
            </a:endParaRPr>
          </a:p>
          <a:p>
            <a:pPr indent="-342900" lvl="0" marL="342900" marR="0" rtl="0" algn="l">
              <a:spcBef>
                <a:spcPts val="640"/>
              </a:spcBef>
              <a:spcAft>
                <a:spcPts val="0"/>
              </a:spcAft>
              <a:buClr>
                <a:schemeClr val="dk1"/>
              </a:buClr>
              <a:buFont typeface="Arial"/>
              <a:buNone/>
            </a:pPr>
            <a:r>
              <a:t/>
            </a:r>
            <a:endParaRPr b="1" i="0" sz="3200" u="none" cap="none" strike="noStrike">
              <a:solidFill>
                <a:schemeClr val="dk1"/>
              </a:solidFill>
              <a:latin typeface="Courier New"/>
              <a:ea typeface="Courier New"/>
              <a:cs typeface="Courier New"/>
              <a:sym typeface="Courier New"/>
            </a:endParaRPr>
          </a:p>
          <a:p>
            <a:pPr indent="-342900" lvl="0" marL="342900" marR="0" rtl="0" algn="l">
              <a:spcBef>
                <a:spcPts val="640"/>
              </a:spcBef>
              <a:spcAft>
                <a:spcPts val="0"/>
              </a:spcAft>
              <a:buClr>
                <a:schemeClr val="dk1"/>
              </a:buClr>
              <a:buFont typeface="Arial"/>
              <a:buNone/>
            </a:pPr>
            <a:r>
              <a:t/>
            </a:r>
            <a:endParaRPr b="0" i="0" sz="3200" u="none" cap="none" strike="noStrike">
              <a:solidFill>
                <a:schemeClr val="dk1"/>
              </a:solidFill>
              <a:latin typeface="Calibri"/>
              <a:ea typeface="Calibri"/>
              <a:cs typeface="Calibri"/>
              <a:sym typeface="Calibri"/>
            </a:endParaRPr>
          </a:p>
        </p:txBody>
      </p:sp>
      <p:sp>
        <p:nvSpPr>
          <p:cNvPr id="1146" name="Google Shape;1146;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47" name="Google Shape;1147;p8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148" name="Google Shape;1148;p8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4"/>
          <p:cNvSpPr txBox="1"/>
          <p:nvPr>
            <p:ph type="title"/>
          </p:nvPr>
        </p:nvSpPr>
        <p:spPr>
          <a:xfrm>
            <a:off x="457200" y="-30162"/>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Trading Bytes with Memory</a:t>
            </a:r>
            <a:br>
              <a:rPr lang="en-US"/>
            </a:br>
            <a:r>
              <a:rPr lang="en-US"/>
              <a:t>(2 approaches)</a:t>
            </a:r>
            <a:endParaRPr/>
          </a:p>
        </p:txBody>
      </p:sp>
      <p:sp>
        <p:nvSpPr>
          <p:cNvPr id="274" name="Google Shape;274;p34"/>
          <p:cNvSpPr txBox="1"/>
          <p:nvPr>
            <p:ph idx="1" type="body"/>
          </p:nvPr>
        </p:nvSpPr>
        <p:spPr>
          <a:xfrm>
            <a:off x="457200" y="838199"/>
            <a:ext cx="8229600" cy="4846200"/>
          </a:xfrm>
          <a:prstGeom prst="rect">
            <a:avLst/>
          </a:prstGeom>
        </p:spPr>
        <p:txBody>
          <a:bodyPr anchorCtr="0" anchor="t" bIns="91425" lIns="91425" spcFirstLastPara="1" rIns="91425" wrap="square" tIns="91425">
            <a:noAutofit/>
          </a:bodyPr>
          <a:lstStyle/>
          <a:p>
            <a:pPr indent="-342900" lvl="0" marL="342900" rtl="0" algn="l">
              <a:lnSpc>
                <a:spcPct val="90000"/>
              </a:lnSpc>
              <a:spcBef>
                <a:spcPts val="1800"/>
              </a:spcBef>
              <a:spcAft>
                <a:spcPts val="0"/>
              </a:spcAft>
              <a:buSzPts val="3200"/>
              <a:buChar char="•"/>
            </a:pPr>
            <a:r>
              <a:rPr lang="en-US" u="sng"/>
              <a:t>Method 1</a:t>
            </a:r>
            <a:r>
              <a:rPr lang="en-US"/>
              <a:t>:  Move words in and out of memory using bit-masking and shifting</a:t>
            </a:r>
            <a:endParaRPr/>
          </a:p>
          <a:p>
            <a:pPr indent="0" lvl="0" marL="0" rtl="0" algn="l">
              <a:lnSpc>
                <a:spcPct val="90000"/>
              </a:lnSpc>
              <a:spcBef>
                <a:spcPts val="600"/>
              </a:spcBef>
              <a:spcAft>
                <a:spcPts val="0"/>
              </a:spcAft>
              <a:buClr>
                <a:schemeClr val="dk1"/>
              </a:buClr>
              <a:buFont typeface="Arial"/>
              <a:buNone/>
            </a:pPr>
            <a:r>
              <a:rPr lang="en-US" sz="3000">
                <a:latin typeface="Courier New"/>
                <a:ea typeface="Courier New"/>
                <a:cs typeface="Courier New"/>
                <a:sym typeface="Courier New"/>
              </a:rPr>
              <a:t>	lw   $s0,0($s1)</a:t>
            </a:r>
            <a:endParaRPr/>
          </a:p>
          <a:p>
            <a:pPr indent="0" lvl="0" marL="0" rtl="0" algn="l">
              <a:lnSpc>
                <a:spcPct val="90000"/>
              </a:lnSpc>
              <a:spcBef>
                <a:spcPts val="600"/>
              </a:spcBef>
              <a:spcAft>
                <a:spcPts val="0"/>
              </a:spcAft>
              <a:buClr>
                <a:schemeClr val="dk1"/>
              </a:buClr>
              <a:buFont typeface="Arial"/>
              <a:buNone/>
            </a:pPr>
            <a:r>
              <a:rPr lang="en-US" sz="3000">
                <a:latin typeface="Courier New"/>
                <a:ea typeface="Courier New"/>
                <a:cs typeface="Courier New"/>
                <a:sym typeface="Courier New"/>
              </a:rPr>
              <a:t>	andi $s0,$s0,0xFF # lowest byte</a:t>
            </a:r>
            <a:endParaRPr/>
          </a:p>
          <a:p>
            <a:pPr indent="-342900" lvl="0" marL="342900" rtl="0" algn="l">
              <a:lnSpc>
                <a:spcPct val="90000"/>
              </a:lnSpc>
              <a:spcBef>
                <a:spcPts val="640"/>
              </a:spcBef>
              <a:spcAft>
                <a:spcPts val="0"/>
              </a:spcAft>
              <a:buSzPts val="3200"/>
              <a:buChar char="•"/>
            </a:pPr>
            <a:r>
              <a:rPr lang="en-US" u="sng"/>
              <a:t>Method 2</a:t>
            </a:r>
            <a:r>
              <a:rPr lang="en-US"/>
              <a:t>:  </a:t>
            </a:r>
            <a:r>
              <a:rPr lang="en-US">
                <a:solidFill>
                  <a:srgbClr val="FF0000"/>
                </a:solidFill>
              </a:rPr>
              <a:t>Load/store byte instructions</a:t>
            </a:r>
            <a:endParaRPr/>
          </a:p>
          <a:p>
            <a:pPr indent="0" lvl="0" marL="0" rtl="0" algn="l">
              <a:lnSpc>
                <a:spcPct val="90000"/>
              </a:lnSpc>
              <a:spcBef>
                <a:spcPts val="600"/>
              </a:spcBef>
              <a:spcAft>
                <a:spcPts val="0"/>
              </a:spcAft>
              <a:buClr>
                <a:schemeClr val="dk1"/>
              </a:buClr>
              <a:buFont typeface="Arial"/>
              <a:buNone/>
            </a:pPr>
            <a:r>
              <a:rPr lang="en-US" sz="3000">
                <a:latin typeface="Courier New"/>
                <a:ea typeface="Courier New"/>
                <a:cs typeface="Courier New"/>
                <a:sym typeface="Courier New"/>
              </a:rPr>
              <a:t>	lb   $s1,1($s0)</a:t>
            </a:r>
            <a:endParaRPr/>
          </a:p>
          <a:p>
            <a:pPr indent="0" lvl="0" marL="0" rtl="0" algn="l">
              <a:lnSpc>
                <a:spcPct val="90000"/>
              </a:lnSpc>
              <a:spcBef>
                <a:spcPts val="600"/>
              </a:spcBef>
              <a:spcAft>
                <a:spcPts val="0"/>
              </a:spcAft>
              <a:buNone/>
            </a:pPr>
            <a:r>
              <a:rPr lang="en-US" sz="3000">
                <a:latin typeface="Courier New"/>
                <a:ea typeface="Courier New"/>
                <a:cs typeface="Courier New"/>
                <a:sym typeface="Courier New"/>
              </a:rPr>
              <a:t>	sb   $s1,0($s0)</a:t>
            </a:r>
            <a:endParaRPr sz="3000">
              <a:latin typeface="Courier New"/>
              <a:ea typeface="Courier New"/>
              <a:cs typeface="Courier New"/>
              <a:sym typeface="Courier New"/>
            </a:endParaRPr>
          </a:p>
          <a:p>
            <a:pPr indent="0" lvl="0" marL="0" rtl="0" algn="l">
              <a:lnSpc>
                <a:spcPct val="90000"/>
              </a:lnSpc>
              <a:spcBef>
                <a:spcPts val="600"/>
              </a:spcBef>
              <a:spcAft>
                <a:spcPts val="0"/>
              </a:spcAft>
              <a:buClr>
                <a:schemeClr val="dk1"/>
              </a:buClr>
              <a:buFont typeface="Arial"/>
              <a:buNone/>
            </a:pPr>
            <a:r>
              <a:rPr lang="en-US" sz="3000">
                <a:latin typeface="Courier New"/>
                <a:ea typeface="Courier New"/>
                <a:cs typeface="Courier New"/>
                <a:sym typeface="Courier New"/>
              </a:rPr>
              <a:t>  </a:t>
            </a:r>
            <a:r>
              <a:rPr lang="en-US" sz="3000">
                <a:solidFill>
                  <a:srgbClr val="FF0000"/>
                </a:solidFill>
              </a:rPr>
              <a:t>(no longer need to be word aligned)</a:t>
            </a:r>
            <a:endParaRPr sz="3000">
              <a:solidFill>
                <a:srgbClr val="FF0000"/>
              </a:solidFill>
            </a:endParaRPr>
          </a:p>
          <a:p>
            <a:pPr indent="-139700" lvl="0" marL="342900" rtl="0" algn="l">
              <a:spcBef>
                <a:spcPts val="640"/>
              </a:spcBef>
              <a:spcAft>
                <a:spcPts val="0"/>
              </a:spcAft>
              <a:buNone/>
            </a:pPr>
            <a:r>
              <a:t/>
            </a:r>
            <a:endParaRPr/>
          </a:p>
        </p:txBody>
      </p:sp>
      <p:sp>
        <p:nvSpPr>
          <p:cNvPr id="275" name="Google Shape;275;p3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76" name="Google Shape;276;p34"/>
          <p:cNvGraphicFramePr/>
          <p:nvPr/>
        </p:nvGraphicFramePr>
        <p:xfrm>
          <a:off x="952500" y="5952100"/>
          <a:ext cx="3000000" cy="3000000"/>
        </p:xfrm>
        <a:graphic>
          <a:graphicData uri="http://schemas.openxmlformats.org/drawingml/2006/table">
            <a:tbl>
              <a:tblPr>
                <a:noFill/>
                <a:tableStyleId>{88AE0F79-38FA-451C-ABDB-B918C2D0A149}</a:tableStyleId>
              </a:tblPr>
              <a:tblGrid>
                <a:gridCol w="1809750"/>
                <a:gridCol w="1809750"/>
                <a:gridCol w="1809750"/>
                <a:gridCol w="1809750"/>
              </a:tblGrid>
              <a:tr h="381000">
                <a:tc>
                  <a:txBody>
                    <a:bodyPr/>
                    <a:lstStyle/>
                    <a:p>
                      <a:pPr indent="0" lvl="0" marL="0" rtl="0" algn="ctr">
                        <a:lnSpc>
                          <a:spcPct val="90000"/>
                        </a:lnSpc>
                        <a:spcBef>
                          <a:spcPts val="0"/>
                        </a:spcBef>
                        <a:spcAft>
                          <a:spcPts val="0"/>
                        </a:spcAft>
                        <a:buClr>
                          <a:schemeClr val="dk1"/>
                        </a:buClr>
                        <a:buSzPts val="1100"/>
                        <a:buFont typeface="Arial"/>
                        <a:buNone/>
                      </a:pPr>
                      <a:r>
                        <a:rPr lang="en-US" sz="2775">
                          <a:solidFill>
                            <a:schemeClr val="dk1"/>
                          </a:solidFill>
                          <a:latin typeface="Courier New"/>
                          <a:ea typeface="Courier New"/>
                          <a:cs typeface="Courier New"/>
                          <a:sym typeface="Courier New"/>
                        </a:rPr>
                        <a:t>00</a:t>
                      </a:r>
                      <a:endParaRPr/>
                    </a:p>
                  </a:txBody>
                  <a:tcPr marT="91425" marB="91425" marR="91425" marL="91425">
                    <a:solidFill>
                      <a:srgbClr val="D9D2E9"/>
                    </a:solidFill>
                  </a:tcPr>
                </a:tc>
                <a:tc>
                  <a:txBody>
                    <a:bodyPr/>
                    <a:lstStyle/>
                    <a:p>
                      <a:pPr indent="0" lvl="0" marL="0" rtl="0" algn="ctr">
                        <a:lnSpc>
                          <a:spcPct val="90000"/>
                        </a:lnSpc>
                        <a:spcBef>
                          <a:spcPts val="0"/>
                        </a:spcBef>
                        <a:spcAft>
                          <a:spcPts val="0"/>
                        </a:spcAft>
                        <a:buClr>
                          <a:schemeClr val="dk1"/>
                        </a:buClr>
                        <a:buSzPts val="1100"/>
                        <a:buFont typeface="Arial"/>
                        <a:buNone/>
                      </a:pPr>
                      <a:r>
                        <a:rPr lang="en-US" sz="2775">
                          <a:solidFill>
                            <a:schemeClr val="dk1"/>
                          </a:solidFill>
                          <a:latin typeface="Courier New"/>
                          <a:ea typeface="Courier New"/>
                          <a:cs typeface="Courier New"/>
                          <a:sym typeface="Courier New"/>
                        </a:rPr>
                        <a:t>00</a:t>
                      </a:r>
                      <a:endParaRPr/>
                    </a:p>
                  </a:txBody>
                  <a:tcPr marT="91425" marB="91425" marR="91425" marL="91425">
                    <a:solidFill>
                      <a:srgbClr val="D9D2E9"/>
                    </a:solidFill>
                  </a:tcPr>
                </a:tc>
                <a:tc>
                  <a:txBody>
                    <a:bodyPr/>
                    <a:lstStyle/>
                    <a:p>
                      <a:pPr indent="0" lvl="0" marL="0" rtl="0" algn="ctr">
                        <a:lnSpc>
                          <a:spcPct val="90000"/>
                        </a:lnSpc>
                        <a:spcBef>
                          <a:spcPts val="0"/>
                        </a:spcBef>
                        <a:spcAft>
                          <a:spcPts val="0"/>
                        </a:spcAft>
                        <a:buClr>
                          <a:schemeClr val="dk1"/>
                        </a:buClr>
                        <a:buSzPts val="1100"/>
                        <a:buFont typeface="Arial"/>
                        <a:buNone/>
                      </a:pPr>
                      <a:r>
                        <a:rPr lang="en-US" sz="2775">
                          <a:solidFill>
                            <a:schemeClr val="dk1"/>
                          </a:solidFill>
                          <a:latin typeface="Courier New"/>
                          <a:ea typeface="Courier New"/>
                          <a:cs typeface="Courier New"/>
                          <a:sym typeface="Courier New"/>
                        </a:rPr>
                        <a:t>01</a:t>
                      </a:r>
                      <a:endParaRPr/>
                    </a:p>
                  </a:txBody>
                  <a:tcPr marT="91425" marB="91425" marR="91425" marL="91425">
                    <a:solidFill>
                      <a:srgbClr val="D9D2E9"/>
                    </a:solidFill>
                  </a:tcPr>
                </a:tc>
                <a:tc>
                  <a:txBody>
                    <a:bodyPr/>
                    <a:lstStyle/>
                    <a:p>
                      <a:pPr indent="0" lvl="0" marL="0" rtl="0" algn="ctr">
                        <a:lnSpc>
                          <a:spcPct val="90000"/>
                        </a:lnSpc>
                        <a:spcBef>
                          <a:spcPts val="0"/>
                        </a:spcBef>
                        <a:spcAft>
                          <a:spcPts val="0"/>
                        </a:spcAft>
                        <a:buClr>
                          <a:schemeClr val="dk1"/>
                        </a:buClr>
                        <a:buSzPts val="1100"/>
                        <a:buFont typeface="Arial"/>
                        <a:buNone/>
                      </a:pPr>
                      <a:r>
                        <a:rPr lang="en-US" sz="2775">
                          <a:solidFill>
                            <a:schemeClr val="dk1"/>
                          </a:solidFill>
                          <a:latin typeface="Courier New"/>
                          <a:ea typeface="Courier New"/>
                          <a:cs typeface="Courier New"/>
                          <a:sym typeface="Courier New"/>
                        </a:rPr>
                        <a:t>80</a:t>
                      </a:r>
                      <a:endParaRPr/>
                    </a:p>
                  </a:txBody>
                  <a:tcPr marT="91425" marB="91425" marR="91425" marL="91425">
                    <a:solidFill>
                      <a:srgbClr val="D9D2E9"/>
                    </a:solidFill>
                  </a:tcPr>
                </a:tc>
              </a:tr>
            </a:tbl>
          </a:graphicData>
        </a:graphic>
      </p:graphicFrame>
      <p:sp>
        <p:nvSpPr>
          <p:cNvPr id="277" name="Google Shape;277;p34"/>
          <p:cNvSpPr txBox="1"/>
          <p:nvPr/>
        </p:nvSpPr>
        <p:spPr>
          <a:xfrm>
            <a:off x="226700" y="5368625"/>
            <a:ext cx="6529200" cy="618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3000">
                <a:solidFill>
                  <a:schemeClr val="dk1"/>
                </a:solidFill>
                <a:latin typeface="Courier New"/>
                <a:ea typeface="Courier New"/>
                <a:cs typeface="Courier New"/>
                <a:sym typeface="Courier New"/>
              </a:rPr>
              <a:t>*($s0) = </a:t>
            </a:r>
            <a:r>
              <a:rPr lang="en-US" sz="2775">
                <a:solidFill>
                  <a:schemeClr val="dk1"/>
                </a:solidFill>
                <a:latin typeface="Courier New"/>
                <a:ea typeface="Courier New"/>
                <a:cs typeface="Courier New"/>
                <a:sym typeface="Courier New"/>
              </a:rPr>
              <a:t>0x00000180</a:t>
            </a:r>
            <a:r>
              <a:rPr lang="en-US" sz="3000">
                <a:solidFill>
                  <a:schemeClr val="dk1"/>
                </a:solidFill>
                <a:latin typeface="Courier New"/>
                <a:ea typeface="Courier New"/>
                <a:cs typeface="Courier New"/>
                <a:sym typeface="Courier New"/>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88"/>
          <p:cNvSpPr/>
          <p:nvPr/>
        </p:nvSpPr>
        <p:spPr>
          <a:xfrm>
            <a:off x="5105400" y="3886200"/>
            <a:ext cx="3657600" cy="2286000"/>
          </a:xfrm>
          <a:prstGeom prst="roundRect">
            <a:avLst>
              <a:gd fmla="val 22223"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Example: sumSquare</a:t>
            </a:r>
            <a:endParaRPr b="0" i="0" sz="4400" u="none" cap="none" strike="noStrike">
              <a:solidFill>
                <a:schemeClr val="accent1"/>
              </a:solidFill>
              <a:latin typeface="Calibri"/>
              <a:ea typeface="Calibri"/>
              <a:cs typeface="Calibri"/>
              <a:sym typeface="Calibri"/>
            </a:endParaRPr>
          </a:p>
        </p:txBody>
      </p:sp>
      <p:sp>
        <p:nvSpPr>
          <p:cNvPr id="1158" name="Google Shape;1158;p88"/>
          <p:cNvSpPr txBox="1"/>
          <p:nvPr>
            <p:ph idx="1" type="body"/>
          </p:nvPr>
        </p:nvSpPr>
        <p:spPr>
          <a:xfrm>
            <a:off x="457200" y="1600200"/>
            <a:ext cx="8229600" cy="4909457"/>
          </a:xfrm>
          <a:prstGeom prst="rect">
            <a:avLst/>
          </a:prstGeom>
          <a:noFill/>
          <a:ln>
            <a:noFill/>
          </a:ln>
        </p:spPr>
        <p:txBody>
          <a:bodyPr anchorCtr="0" anchor="t" bIns="45700" lIns="91425" spcFirstLastPara="1" rIns="91425" wrap="square" tIns="45700">
            <a:noAutofit/>
          </a:bodyPr>
          <a:lstStyle/>
          <a:p>
            <a:pPr indent="-342900" lvl="1" marL="342900" marR="0" rtl="0" algn="l">
              <a:lnSpc>
                <a:spcPct val="80000"/>
              </a:lnSpc>
              <a:spcBef>
                <a:spcPts val="0"/>
              </a:spcBef>
              <a:spcAft>
                <a:spcPts val="0"/>
              </a:spcAft>
              <a:buClr>
                <a:schemeClr val="dk1"/>
              </a:buClr>
              <a:buFont typeface="Arial"/>
              <a:buNone/>
            </a:pPr>
            <a:r>
              <a:rPr b="0" i="0" lang="en-US" sz="2812" u="none" cap="none" strike="noStrike">
                <a:solidFill>
                  <a:schemeClr val="dk1"/>
                </a:solidFill>
                <a:latin typeface="Courier New"/>
                <a:ea typeface="Courier New"/>
                <a:cs typeface="Courier New"/>
                <a:sym typeface="Courier New"/>
              </a:rPr>
              <a:t>int sumSquare(int x, int y) {</a:t>
            </a:r>
            <a:br>
              <a:rPr b="0" i="0" lang="en-US" sz="2812" u="none" cap="none" strike="noStrike">
                <a:solidFill>
                  <a:schemeClr val="dk1"/>
                </a:solidFill>
                <a:latin typeface="Courier New"/>
                <a:ea typeface="Courier New"/>
                <a:cs typeface="Courier New"/>
                <a:sym typeface="Courier New"/>
              </a:rPr>
            </a:br>
            <a:r>
              <a:rPr b="0" i="0" lang="en-US" sz="2812" u="none" cap="none" strike="noStrike">
                <a:solidFill>
                  <a:schemeClr val="dk1"/>
                </a:solidFill>
                <a:latin typeface="Courier New"/>
                <a:ea typeface="Courier New"/>
                <a:cs typeface="Courier New"/>
                <a:sym typeface="Courier New"/>
              </a:rPr>
              <a:t>	return mult(x,x)+ y; }</a:t>
            </a:r>
            <a:endParaRPr b="0" i="0" sz="3625" u="none" cap="none" strike="noStrike">
              <a:solidFill>
                <a:schemeClr val="dk1"/>
              </a:solidFill>
              <a:latin typeface="Courier New"/>
              <a:ea typeface="Courier New"/>
              <a:cs typeface="Courier New"/>
              <a:sym typeface="Courier New"/>
            </a:endParaRPr>
          </a:p>
          <a:p>
            <a:pPr indent="-342900" lvl="0" marL="342900" marR="0" rtl="0" algn="l">
              <a:lnSpc>
                <a:spcPct val="80000"/>
              </a:lnSpc>
              <a:spcBef>
                <a:spcPts val="2400"/>
              </a:spcBef>
              <a:spcAft>
                <a:spcPts val="0"/>
              </a:spcAft>
              <a:buClr>
                <a:schemeClr val="accent4"/>
              </a:buClr>
              <a:buFont typeface="Arial"/>
              <a:buNone/>
            </a:pPr>
            <a:r>
              <a:rPr b="1" i="0" lang="en-US" sz="2000" u="none" cap="none" strike="noStrike">
                <a:solidFill>
                  <a:schemeClr val="accent4"/>
                </a:solidFill>
                <a:latin typeface="Courier New"/>
                <a:ea typeface="Courier New"/>
                <a:cs typeface="Courier New"/>
                <a:sym typeface="Courier New"/>
              </a:rPr>
              <a:t>sumSquare:</a:t>
            </a:r>
            <a:endParaRPr/>
          </a:p>
          <a:p>
            <a:pPr indent="-342900" lvl="0" marL="342900" marR="0" rtl="0" algn="l">
              <a:lnSpc>
                <a:spcPct val="80000"/>
              </a:lnSpc>
              <a:spcBef>
                <a:spcPts val="400"/>
              </a:spcBef>
              <a:spcAft>
                <a:spcPts val="0"/>
              </a:spcAft>
              <a:buClr>
                <a:srgbClr val="C00000"/>
              </a:buClr>
              <a:buFont typeface="Arial"/>
              <a:buNone/>
            </a:pPr>
            <a:r>
              <a:rPr b="1" i="0" lang="en-US" sz="2000" u="none" cap="none" strike="noStrike">
                <a:solidFill>
                  <a:srgbClr val="C00000"/>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addi $sp,$sp,-8    </a:t>
            </a:r>
            <a:r>
              <a:rPr b="1" i="1" lang="en-US" sz="2000" u="none" cap="none" strike="noStrike">
                <a:solidFill>
                  <a:srgbClr val="A5A5A5"/>
                </a:solidFill>
                <a:latin typeface="Courier New"/>
                <a:ea typeface="Courier New"/>
                <a:cs typeface="Courier New"/>
                <a:sym typeface="Courier New"/>
              </a:rPr>
              <a:t># make space on stack</a:t>
            </a:r>
            <a:endParaRPr b="1" i="1" sz="2000" u="none" cap="none" strike="noStrike">
              <a:solidFill>
                <a:schemeClr val="lt2"/>
              </a:solidFill>
              <a:latin typeface="Courier New"/>
              <a:ea typeface="Courier New"/>
              <a:cs typeface="Courier New"/>
              <a:sym typeface="Courier New"/>
            </a:endParaRPr>
          </a:p>
          <a:p>
            <a:pPr indent="-342900" lvl="0" marL="342900" marR="0" rtl="0" algn="l">
              <a:lnSpc>
                <a:spcPct val="80000"/>
              </a:lnSpc>
              <a:spcBef>
                <a:spcPts val="400"/>
              </a:spcBef>
              <a:spcAft>
                <a:spcPts val="0"/>
              </a:spcAft>
              <a:buClr>
                <a:schemeClr val="dk1"/>
              </a:buClr>
              <a:buFont typeface="Arial"/>
              <a:buNone/>
            </a:pPr>
            <a:r>
              <a:rPr b="1" i="0" lang="en-US" sz="2000" u="none" cap="none" strike="noStrike">
                <a:solidFill>
                  <a:schemeClr val="dk1"/>
                </a:solidFill>
                <a:latin typeface="Courier New"/>
                <a:ea typeface="Courier New"/>
                <a:cs typeface="Courier New"/>
                <a:sym typeface="Courier New"/>
              </a:rPr>
              <a:t>        sw $ra, 4($sp)     </a:t>
            </a:r>
            <a:r>
              <a:rPr b="1" i="1" lang="en-US" sz="2000" u="none" cap="none" strike="noStrike">
                <a:solidFill>
                  <a:srgbClr val="A5A5A5"/>
                </a:solidFill>
                <a:latin typeface="Courier New"/>
                <a:ea typeface="Courier New"/>
                <a:cs typeface="Courier New"/>
                <a:sym typeface="Courier New"/>
              </a:rPr>
              <a:t># save ret addr</a:t>
            </a:r>
            <a:endParaRPr b="1" i="1" sz="2000" u="none" cap="none" strike="noStrike">
              <a:solidFill>
                <a:schemeClr val="dk1"/>
              </a:solidFill>
              <a:latin typeface="Courier New"/>
              <a:ea typeface="Courier New"/>
              <a:cs typeface="Courier New"/>
              <a:sym typeface="Courier New"/>
            </a:endParaRPr>
          </a:p>
          <a:p>
            <a:pPr indent="-342900" lvl="0" marL="342900" marR="0" rtl="0" algn="l">
              <a:lnSpc>
                <a:spcPct val="80000"/>
              </a:lnSpc>
              <a:spcBef>
                <a:spcPts val="400"/>
              </a:spcBef>
              <a:spcAft>
                <a:spcPts val="0"/>
              </a:spcAft>
              <a:buClr>
                <a:schemeClr val="dk1"/>
              </a:buClr>
              <a:buFont typeface="Arial"/>
              <a:buNone/>
            </a:pPr>
            <a:r>
              <a:rPr b="1" i="1" lang="en-US" sz="2000" u="none" cap="none" strike="noStrike">
                <a:solidFill>
                  <a:schemeClr val="dk1"/>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sw $a1, 0($sp)     </a:t>
            </a:r>
            <a:r>
              <a:rPr b="1" i="1" lang="en-US" sz="2000" u="none" cap="none" strike="noStrike">
                <a:solidFill>
                  <a:srgbClr val="A5A5A5"/>
                </a:solidFill>
                <a:latin typeface="Courier New"/>
                <a:ea typeface="Courier New"/>
                <a:cs typeface="Courier New"/>
                <a:sym typeface="Courier New"/>
              </a:rPr>
              <a:t># save y</a:t>
            </a:r>
            <a:endParaRPr b="1" i="1" sz="2000" u="none" cap="none" strike="noStrike">
              <a:solidFill>
                <a:schemeClr val="lt2"/>
              </a:solidFill>
              <a:latin typeface="Courier New"/>
              <a:ea typeface="Courier New"/>
              <a:cs typeface="Courier New"/>
              <a:sym typeface="Courier New"/>
            </a:endParaRPr>
          </a:p>
          <a:p>
            <a:pPr indent="-342900" lvl="0" marL="342900" marR="0" rtl="0" algn="l">
              <a:lnSpc>
                <a:spcPct val="80000"/>
              </a:lnSpc>
              <a:spcBef>
                <a:spcPts val="400"/>
              </a:spcBef>
              <a:spcAft>
                <a:spcPts val="0"/>
              </a:spcAft>
              <a:buClr>
                <a:schemeClr val="lt2"/>
              </a:buClr>
              <a:buFont typeface="Arial"/>
              <a:buNone/>
            </a:pPr>
            <a:r>
              <a:rPr b="1" i="1" lang="en-US" sz="2000" u="none" cap="none" strike="noStrike">
                <a:solidFill>
                  <a:schemeClr val="lt2"/>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add</a:t>
            </a:r>
            <a:r>
              <a:rPr b="1" i="1" lang="en-US" sz="2000" u="none" cap="none" strike="noStrike">
                <a:solidFill>
                  <a:schemeClr val="dk1"/>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$a1,$a0,$zero  </a:t>
            </a:r>
            <a:r>
              <a:rPr b="1" i="1" lang="en-US" sz="2000" u="none" cap="none" strike="noStrike">
                <a:solidFill>
                  <a:srgbClr val="A5A5A5"/>
                </a:solidFill>
                <a:latin typeface="Courier New"/>
                <a:ea typeface="Courier New"/>
                <a:cs typeface="Courier New"/>
                <a:sym typeface="Courier New"/>
              </a:rPr>
              <a:t># set 2</a:t>
            </a:r>
            <a:r>
              <a:rPr b="1" baseline="30000" i="1" lang="en-US" sz="2000" u="none" cap="none" strike="noStrike">
                <a:solidFill>
                  <a:srgbClr val="A5A5A5"/>
                </a:solidFill>
                <a:latin typeface="Courier New"/>
                <a:ea typeface="Courier New"/>
                <a:cs typeface="Courier New"/>
                <a:sym typeface="Courier New"/>
              </a:rPr>
              <a:t>nd</a:t>
            </a:r>
            <a:r>
              <a:rPr b="1" i="1" lang="en-US" sz="2000" u="none" cap="none" strike="noStrike">
                <a:solidFill>
                  <a:srgbClr val="A5A5A5"/>
                </a:solidFill>
                <a:latin typeface="Courier New"/>
                <a:ea typeface="Courier New"/>
                <a:cs typeface="Courier New"/>
                <a:sym typeface="Courier New"/>
              </a:rPr>
              <a:t> mult arg</a:t>
            </a:r>
            <a:endParaRPr b="1" i="0" sz="2000" u="none" cap="none" strike="noStrike">
              <a:solidFill>
                <a:schemeClr val="dk1"/>
              </a:solidFill>
              <a:latin typeface="Courier New"/>
              <a:ea typeface="Courier New"/>
              <a:cs typeface="Courier New"/>
              <a:sym typeface="Courier New"/>
            </a:endParaRPr>
          </a:p>
          <a:p>
            <a:pPr indent="-342900" lvl="0" marL="342900" marR="0" rtl="0" algn="l">
              <a:lnSpc>
                <a:spcPct val="80000"/>
              </a:lnSpc>
              <a:spcBef>
                <a:spcPts val="400"/>
              </a:spcBef>
              <a:spcAft>
                <a:spcPts val="0"/>
              </a:spcAft>
              <a:buClr>
                <a:schemeClr val="dk1"/>
              </a:buClr>
              <a:buFont typeface="Arial"/>
              <a:buNone/>
            </a:pPr>
            <a:r>
              <a:rPr b="1" i="0" lang="en-US" sz="2000" u="none" cap="none" strike="noStrike">
                <a:solidFill>
                  <a:schemeClr val="dk1"/>
                </a:solidFill>
                <a:latin typeface="Courier New"/>
                <a:ea typeface="Courier New"/>
                <a:cs typeface="Courier New"/>
                <a:sym typeface="Courier New"/>
              </a:rPr>
              <a:t>        jal </a:t>
            </a:r>
            <a:r>
              <a:rPr b="1" i="0" lang="en-US" sz="2000" u="none" cap="none" strike="noStrike">
                <a:solidFill>
                  <a:schemeClr val="accent6"/>
                </a:solidFill>
                <a:latin typeface="Courier New"/>
                <a:ea typeface="Courier New"/>
                <a:cs typeface="Courier New"/>
                <a:sym typeface="Courier New"/>
              </a:rPr>
              <a:t>mult</a:t>
            </a:r>
            <a:r>
              <a:rPr b="1" i="0" lang="en-US" sz="2000" u="none" cap="none" strike="noStrike">
                <a:solidFill>
                  <a:schemeClr val="dk1"/>
                </a:solidFill>
                <a:latin typeface="Courier New"/>
                <a:ea typeface="Courier New"/>
                <a:cs typeface="Courier New"/>
                <a:sym typeface="Courier New"/>
              </a:rPr>
              <a:t>           </a:t>
            </a:r>
            <a:r>
              <a:rPr b="1" i="1" lang="en-US" sz="2000" u="none" cap="none" strike="noStrike">
                <a:solidFill>
                  <a:srgbClr val="A5A5A5"/>
                </a:solidFill>
                <a:latin typeface="Courier New"/>
                <a:ea typeface="Courier New"/>
                <a:cs typeface="Courier New"/>
                <a:sym typeface="Courier New"/>
              </a:rPr>
              <a:t># call mult</a:t>
            </a:r>
            <a:endParaRPr b="1" i="1" sz="2000" u="none" cap="none" strike="noStrike">
              <a:solidFill>
                <a:schemeClr val="lt2"/>
              </a:solidFill>
              <a:latin typeface="Courier New"/>
              <a:ea typeface="Courier New"/>
              <a:cs typeface="Courier New"/>
              <a:sym typeface="Courier New"/>
            </a:endParaRPr>
          </a:p>
          <a:p>
            <a:pPr indent="-342900" lvl="0" marL="342900" marR="0" rtl="0" algn="l">
              <a:lnSpc>
                <a:spcPct val="80000"/>
              </a:lnSpc>
              <a:spcBef>
                <a:spcPts val="400"/>
              </a:spcBef>
              <a:spcAft>
                <a:spcPts val="0"/>
              </a:spcAft>
              <a:buClr>
                <a:schemeClr val="lt2"/>
              </a:buClr>
              <a:buFont typeface="Arial"/>
              <a:buNone/>
            </a:pPr>
            <a:r>
              <a:rPr b="1" i="1" lang="en-US" sz="2000" u="none" cap="none" strike="noStrike">
                <a:solidFill>
                  <a:schemeClr val="lt2"/>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lw $a1, 0($sp)     </a:t>
            </a:r>
            <a:r>
              <a:rPr b="1" i="1" lang="en-US" sz="2000" u="none" cap="none" strike="noStrike">
                <a:solidFill>
                  <a:srgbClr val="A5A5A5"/>
                </a:solidFill>
                <a:latin typeface="Courier New"/>
                <a:ea typeface="Courier New"/>
                <a:cs typeface="Courier New"/>
                <a:sym typeface="Courier New"/>
              </a:rPr>
              <a:t># restore y</a:t>
            </a:r>
            <a:r>
              <a:rPr b="1" i="1" lang="en-US" sz="2000" u="none" cap="none" strike="noStrike">
                <a:solidFill>
                  <a:schemeClr val="dk1"/>
                </a:solidFill>
                <a:latin typeface="Courier New"/>
                <a:ea typeface="Courier New"/>
                <a:cs typeface="Courier New"/>
                <a:sym typeface="Courier New"/>
              </a:rPr>
              <a:t>	</a:t>
            </a:r>
            <a:endParaRPr/>
          </a:p>
          <a:p>
            <a:pPr indent="-342900" lvl="0" marL="342900" marR="0" rtl="0" algn="l">
              <a:lnSpc>
                <a:spcPct val="80000"/>
              </a:lnSpc>
              <a:spcBef>
                <a:spcPts val="400"/>
              </a:spcBef>
              <a:spcAft>
                <a:spcPts val="0"/>
              </a:spcAft>
              <a:buClr>
                <a:schemeClr val="dk1"/>
              </a:buClr>
              <a:buFont typeface="Arial"/>
              <a:buNone/>
            </a:pPr>
            <a:r>
              <a:rPr b="1" i="1" lang="en-US" sz="2000" u="none" cap="none" strike="noStrike">
                <a:solidFill>
                  <a:schemeClr val="dk1"/>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add $v0,$v0,$a1</a:t>
            </a:r>
            <a:r>
              <a:rPr b="1" i="1" lang="en-US" sz="2000" u="none" cap="none" strike="noStrike">
                <a:solidFill>
                  <a:schemeClr val="dk1"/>
                </a:solidFill>
                <a:latin typeface="Courier New"/>
                <a:ea typeface="Courier New"/>
                <a:cs typeface="Courier New"/>
                <a:sym typeface="Courier New"/>
              </a:rPr>
              <a:t>    </a:t>
            </a:r>
            <a:r>
              <a:rPr b="1" i="1" lang="en-US" sz="2000" u="none" cap="none" strike="noStrike">
                <a:solidFill>
                  <a:srgbClr val="A5A5A5"/>
                </a:solidFill>
                <a:latin typeface="Courier New"/>
                <a:ea typeface="Courier New"/>
                <a:cs typeface="Courier New"/>
                <a:sym typeface="Courier New"/>
              </a:rPr>
              <a:t># ret val = mult(x,x)+y</a:t>
            </a:r>
            <a:endParaRPr b="1" i="1" sz="2000" u="none" cap="none" strike="noStrike">
              <a:solidFill>
                <a:schemeClr val="dk1"/>
              </a:solidFill>
              <a:latin typeface="Courier New"/>
              <a:ea typeface="Courier New"/>
              <a:cs typeface="Courier New"/>
              <a:sym typeface="Courier New"/>
            </a:endParaRPr>
          </a:p>
          <a:p>
            <a:pPr indent="-342900" lvl="0" marL="342900" marR="0" rtl="0" algn="l">
              <a:lnSpc>
                <a:spcPct val="80000"/>
              </a:lnSpc>
              <a:spcBef>
                <a:spcPts val="400"/>
              </a:spcBef>
              <a:spcAft>
                <a:spcPts val="0"/>
              </a:spcAft>
              <a:buClr>
                <a:schemeClr val="dk1"/>
              </a:buClr>
              <a:buFont typeface="Arial"/>
              <a:buNone/>
            </a:pPr>
            <a:r>
              <a:rPr b="1" i="1" lang="en-US" sz="2000" u="none" cap="none" strike="noStrike">
                <a:solidFill>
                  <a:schemeClr val="dk1"/>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lw $ra, 4($sp)     </a:t>
            </a:r>
            <a:r>
              <a:rPr b="1" i="1" lang="en-US" sz="2000" u="none" cap="none" strike="noStrike">
                <a:solidFill>
                  <a:srgbClr val="A5A5A5"/>
                </a:solidFill>
                <a:latin typeface="Courier New"/>
                <a:ea typeface="Courier New"/>
                <a:cs typeface="Courier New"/>
                <a:sym typeface="Courier New"/>
              </a:rPr>
              <a:t># get ret addr</a:t>
            </a:r>
            <a:endParaRPr b="1" i="1" sz="2000" u="none" cap="none" strike="noStrike">
              <a:solidFill>
                <a:schemeClr val="dk1"/>
              </a:solidFill>
              <a:latin typeface="Courier New"/>
              <a:ea typeface="Courier New"/>
              <a:cs typeface="Courier New"/>
              <a:sym typeface="Courier New"/>
            </a:endParaRPr>
          </a:p>
          <a:p>
            <a:pPr indent="-342900" lvl="0" marL="342900" marR="0" rtl="0" algn="l">
              <a:lnSpc>
                <a:spcPct val="80000"/>
              </a:lnSpc>
              <a:spcBef>
                <a:spcPts val="400"/>
              </a:spcBef>
              <a:spcAft>
                <a:spcPts val="0"/>
              </a:spcAft>
              <a:buClr>
                <a:schemeClr val="dk1"/>
              </a:buClr>
              <a:buFont typeface="Arial"/>
              <a:buNone/>
            </a:pPr>
            <a:r>
              <a:rPr b="1" i="1" lang="en-US" sz="2000" u="none" cap="none" strike="noStrike">
                <a:solidFill>
                  <a:schemeClr val="dk1"/>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addi $sp,$sp,8     </a:t>
            </a:r>
            <a:r>
              <a:rPr b="1" i="1" lang="en-US" sz="2000" u="none" cap="none" strike="noStrike">
                <a:solidFill>
                  <a:srgbClr val="A5A5A5"/>
                </a:solidFill>
                <a:latin typeface="Courier New"/>
                <a:ea typeface="Courier New"/>
                <a:cs typeface="Courier New"/>
                <a:sym typeface="Courier New"/>
              </a:rPr>
              <a:t># restore stack</a:t>
            </a:r>
            <a:endParaRPr b="1" i="1" sz="2000" u="none" cap="none" strike="noStrike">
              <a:solidFill>
                <a:schemeClr val="dk1"/>
              </a:solidFill>
              <a:latin typeface="Courier New"/>
              <a:ea typeface="Courier New"/>
              <a:cs typeface="Courier New"/>
              <a:sym typeface="Courier New"/>
            </a:endParaRPr>
          </a:p>
          <a:p>
            <a:pPr indent="-342900" lvl="0" marL="342900" marR="0" rtl="0" algn="l">
              <a:lnSpc>
                <a:spcPct val="80000"/>
              </a:lnSpc>
              <a:spcBef>
                <a:spcPts val="400"/>
              </a:spcBef>
              <a:spcAft>
                <a:spcPts val="0"/>
              </a:spcAft>
              <a:buClr>
                <a:schemeClr val="dk1"/>
              </a:buClr>
              <a:buFont typeface="Arial"/>
              <a:buNone/>
            </a:pPr>
            <a:r>
              <a:rPr b="1" i="1" lang="en-US" sz="2000" u="none" cap="none" strike="noStrike">
                <a:solidFill>
                  <a:schemeClr val="dk1"/>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jr $ra</a:t>
            </a:r>
            <a:endParaRPr b="1" i="0" sz="2000" u="none" cap="none" strike="noStrike">
              <a:solidFill>
                <a:schemeClr val="dk1"/>
              </a:solidFill>
              <a:latin typeface="Courier New"/>
              <a:ea typeface="Courier New"/>
              <a:cs typeface="Courier New"/>
              <a:sym typeface="Courier New"/>
            </a:endParaRPr>
          </a:p>
          <a:p>
            <a:pPr indent="-342900" lvl="0" marL="342900" marR="0" rtl="0" algn="l">
              <a:lnSpc>
                <a:spcPct val="80000"/>
              </a:lnSpc>
              <a:spcBef>
                <a:spcPts val="400"/>
              </a:spcBef>
              <a:spcAft>
                <a:spcPts val="0"/>
              </a:spcAft>
              <a:buClr>
                <a:schemeClr val="accent4"/>
              </a:buClr>
              <a:buFont typeface="Arial"/>
              <a:buNone/>
            </a:pPr>
            <a:r>
              <a:rPr b="1" i="0" lang="en-US" sz="2000" u="none" cap="none" strike="noStrike">
                <a:solidFill>
                  <a:schemeClr val="accent4"/>
                </a:solidFill>
                <a:latin typeface="Courier New"/>
                <a:ea typeface="Courier New"/>
                <a:cs typeface="Courier New"/>
                <a:sym typeface="Courier New"/>
              </a:rPr>
              <a:t>mult:   </a:t>
            </a:r>
            <a:r>
              <a:rPr b="1" i="0" lang="en-US" sz="2000" u="none" cap="none" strike="noStrike">
                <a:solidFill>
                  <a:schemeClr val="dk1"/>
                </a:solidFill>
                <a:latin typeface="Courier New"/>
                <a:ea typeface="Courier New"/>
                <a:cs typeface="Courier New"/>
                <a:sym typeface="Courier New"/>
              </a:rPr>
              <a:t>...</a:t>
            </a:r>
            <a:endParaRPr b="1" i="0" sz="2000" u="none" cap="none" strike="noStrike">
              <a:solidFill>
                <a:schemeClr val="dk1"/>
              </a:solidFill>
              <a:latin typeface="Calibri"/>
              <a:ea typeface="Calibri"/>
              <a:cs typeface="Calibri"/>
              <a:sym typeface="Calibri"/>
            </a:endParaRPr>
          </a:p>
        </p:txBody>
      </p:sp>
      <p:sp>
        <p:nvSpPr>
          <p:cNvPr id="1159" name="Google Shape;1159;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1160" name="Google Shape;1160;p88"/>
          <p:cNvGrpSpPr/>
          <p:nvPr/>
        </p:nvGrpSpPr>
        <p:grpSpPr>
          <a:xfrm>
            <a:off x="320040" y="2960914"/>
            <a:ext cx="1399903" cy="859972"/>
            <a:chOff x="320040" y="2960914"/>
            <a:chExt cx="1399903" cy="859972"/>
          </a:xfrm>
        </p:grpSpPr>
        <p:sp>
          <p:nvSpPr>
            <p:cNvPr id="1161" name="Google Shape;1161;p88"/>
            <p:cNvSpPr txBox="1"/>
            <p:nvPr/>
          </p:nvSpPr>
          <p:spPr>
            <a:xfrm>
              <a:off x="320040" y="3136392"/>
              <a:ext cx="1097280"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dk1"/>
                  </a:solidFill>
                  <a:latin typeface="Calibri"/>
                  <a:ea typeface="Calibri"/>
                  <a:cs typeface="Calibri"/>
                  <a:sym typeface="Calibri"/>
                </a:rPr>
                <a:t>“push”</a:t>
              </a:r>
              <a:endParaRPr/>
            </a:p>
          </p:txBody>
        </p:sp>
        <p:sp>
          <p:nvSpPr>
            <p:cNvPr id="1162" name="Google Shape;1162;p88"/>
            <p:cNvSpPr/>
            <p:nvPr/>
          </p:nvSpPr>
          <p:spPr>
            <a:xfrm>
              <a:off x="1415143" y="2960914"/>
              <a:ext cx="304800" cy="859972"/>
            </a:xfrm>
            <a:prstGeom prst="leftBrace">
              <a:avLst>
                <a:gd fmla="val 8333" name="adj1"/>
                <a:gd fmla="val 50000" name="adj2"/>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63" name="Google Shape;1163;p88"/>
          <p:cNvGrpSpPr/>
          <p:nvPr/>
        </p:nvGrpSpPr>
        <p:grpSpPr>
          <a:xfrm>
            <a:off x="320040" y="4603513"/>
            <a:ext cx="1402080" cy="893397"/>
            <a:chOff x="320040" y="4603513"/>
            <a:chExt cx="1402080" cy="893397"/>
          </a:xfrm>
        </p:grpSpPr>
        <p:sp>
          <p:nvSpPr>
            <p:cNvPr id="1164" name="Google Shape;1164;p88"/>
            <p:cNvSpPr txBox="1"/>
            <p:nvPr/>
          </p:nvSpPr>
          <p:spPr>
            <a:xfrm>
              <a:off x="320040" y="4754880"/>
              <a:ext cx="1097280"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dk1"/>
                  </a:solidFill>
                  <a:latin typeface="Calibri"/>
                  <a:ea typeface="Calibri"/>
                  <a:cs typeface="Calibri"/>
                  <a:sym typeface="Calibri"/>
                </a:rPr>
                <a:t>“pop”</a:t>
              </a:r>
              <a:endParaRPr/>
            </a:p>
          </p:txBody>
        </p:sp>
        <p:cxnSp>
          <p:nvCxnSpPr>
            <p:cNvPr id="1165" name="Google Shape;1165;p88"/>
            <p:cNvCxnSpPr>
              <a:stCxn id="1164" idx="3"/>
            </p:cNvCxnSpPr>
            <p:nvPr/>
          </p:nvCxnSpPr>
          <p:spPr>
            <a:xfrm flipH="1" rot="10800000">
              <a:off x="1417320" y="4603513"/>
              <a:ext cx="304800" cy="382200"/>
            </a:xfrm>
            <a:prstGeom prst="straightConnector1">
              <a:avLst/>
            </a:prstGeom>
            <a:noFill/>
            <a:ln cap="flat" cmpd="sng" w="25400">
              <a:solidFill>
                <a:schemeClr val="dk1"/>
              </a:solidFill>
              <a:prstDash val="solid"/>
              <a:round/>
              <a:headEnd len="sm" w="sm" type="none"/>
              <a:tailEnd len="med" w="med" type="stealth"/>
            </a:ln>
          </p:spPr>
        </p:cxnSp>
        <p:cxnSp>
          <p:nvCxnSpPr>
            <p:cNvPr id="1166" name="Google Shape;1166;p88"/>
            <p:cNvCxnSpPr/>
            <p:nvPr/>
          </p:nvCxnSpPr>
          <p:spPr>
            <a:xfrm>
              <a:off x="1417320" y="4985713"/>
              <a:ext cx="304800" cy="230832"/>
            </a:xfrm>
            <a:prstGeom prst="straightConnector1">
              <a:avLst/>
            </a:prstGeom>
            <a:noFill/>
            <a:ln cap="flat" cmpd="sng" w="25400">
              <a:solidFill>
                <a:schemeClr val="dk1"/>
              </a:solidFill>
              <a:prstDash val="solid"/>
              <a:round/>
              <a:headEnd len="sm" w="sm" type="none"/>
              <a:tailEnd len="med" w="med" type="stealth"/>
            </a:ln>
          </p:spPr>
        </p:cxnSp>
        <p:cxnSp>
          <p:nvCxnSpPr>
            <p:cNvPr id="1167" name="Google Shape;1167;p88"/>
            <p:cNvCxnSpPr/>
            <p:nvPr/>
          </p:nvCxnSpPr>
          <p:spPr>
            <a:xfrm>
              <a:off x="1417320" y="4985713"/>
              <a:ext cx="304800" cy="511197"/>
            </a:xfrm>
            <a:prstGeom prst="straightConnector1">
              <a:avLst/>
            </a:prstGeom>
            <a:noFill/>
            <a:ln cap="flat" cmpd="sng" w="25400">
              <a:solidFill>
                <a:schemeClr val="dk1"/>
              </a:solidFill>
              <a:prstDash val="solid"/>
              <a:round/>
              <a:headEnd len="sm" w="sm" type="none"/>
              <a:tailEnd len="med" w="med" type="stealth"/>
            </a:ln>
          </p:spPr>
        </p:cxnSp>
      </p:grpSp>
      <p:sp>
        <p:nvSpPr>
          <p:cNvPr id="1168" name="Google Shape;1168;p8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169" name="Google Shape;1169;p8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Example: Using Volatile Registers</a:t>
            </a:r>
            <a:endParaRPr b="0" i="0" sz="4400" u="none" cap="none" strike="noStrike">
              <a:solidFill>
                <a:schemeClr val="accent1"/>
              </a:solidFill>
              <a:latin typeface="Calibri"/>
              <a:ea typeface="Calibri"/>
              <a:cs typeface="Calibri"/>
              <a:sym typeface="Calibri"/>
            </a:endParaRPr>
          </a:p>
        </p:txBody>
      </p:sp>
      <p:sp>
        <p:nvSpPr>
          <p:cNvPr id="1175" name="Google Shape;1175;p89"/>
          <p:cNvSpPr txBox="1"/>
          <p:nvPr>
            <p:ph idx="1" type="body"/>
          </p:nvPr>
        </p:nvSpPr>
        <p:spPr>
          <a:xfrm>
            <a:off x="457200" y="1600199"/>
            <a:ext cx="8229600" cy="49377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4"/>
              </a:buClr>
              <a:buFont typeface="Arial"/>
              <a:buNone/>
            </a:pPr>
            <a:r>
              <a:rPr b="1" i="0" lang="en-US" sz="1800" u="none" cap="none" strike="noStrike">
                <a:solidFill>
                  <a:schemeClr val="accent4"/>
                </a:solidFill>
                <a:latin typeface="Courier New"/>
                <a:ea typeface="Courier New"/>
                <a:cs typeface="Courier New"/>
                <a:sym typeface="Courier New"/>
              </a:rPr>
              <a:t>myFunc:</a:t>
            </a:r>
            <a:r>
              <a:rPr b="1" i="0" lang="en-US" sz="1800" u="none" cap="none" strike="noStrike">
                <a:solidFill>
                  <a:schemeClr val="dk1"/>
                </a:solidFill>
                <a:latin typeface="Courier New"/>
                <a:ea typeface="Courier New"/>
                <a:cs typeface="Courier New"/>
                <a:sym typeface="Courier New"/>
              </a:rPr>
              <a:t> # Uses $t0</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addiu	$sp,$sp,-4</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sw		$ra,0($sp)  # Save saved registers</a:t>
            </a:r>
            <a:endParaRPr/>
          </a:p>
          <a:p>
            <a:pPr indent="-342900" lvl="0" marL="342900" marR="0" rtl="0" algn="l">
              <a:spcBef>
                <a:spcPts val="360"/>
              </a:spcBef>
              <a:spcAft>
                <a:spcPts val="0"/>
              </a:spcAft>
              <a:buClr>
                <a:schemeClr val="accent1"/>
              </a:buClr>
              <a:buFont typeface="Arial"/>
              <a:buNone/>
            </a:pPr>
            <a:r>
              <a:rPr b="1" i="0" lang="en-US" sz="1800" u="none" cap="none" strike="noStrike">
                <a:solidFill>
                  <a:schemeClr val="accent1"/>
                </a:solidFill>
                <a:latin typeface="Courier New"/>
                <a:ea typeface="Courier New"/>
                <a:cs typeface="Courier New"/>
                <a:sym typeface="Courier New"/>
              </a:rPr>
              <a:t>	...		            # Do stuff with $t0</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addiu	$sp,$sp,-4  # Save volatile registers</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sw		$t0,0($sp)  #   before calling a function</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jal 		</a:t>
            </a:r>
            <a:r>
              <a:rPr b="1" i="0" lang="en-US" sz="1800" u="none" cap="none" strike="noStrike">
                <a:solidFill>
                  <a:schemeClr val="accent6"/>
                </a:solidFill>
                <a:latin typeface="Courier New"/>
                <a:ea typeface="Courier New"/>
                <a:cs typeface="Courier New"/>
                <a:sym typeface="Courier New"/>
              </a:rPr>
              <a:t>func1</a:t>
            </a:r>
            <a:r>
              <a:rPr b="1" i="0" lang="en-US" sz="1800" u="none" cap="none" strike="noStrike">
                <a:solidFill>
                  <a:schemeClr val="dk1"/>
                </a:solidFill>
                <a:latin typeface="Courier New"/>
                <a:ea typeface="Courier New"/>
                <a:cs typeface="Courier New"/>
                <a:sym typeface="Courier New"/>
              </a:rPr>
              <a:t>       # Function may change $t0</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lw		$t0,0($sp)  # Restore volatile registers</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addiu	$sp,$sp,4   #   before you use them again</a:t>
            </a:r>
            <a:endParaRPr/>
          </a:p>
          <a:p>
            <a:pPr indent="-342900" lvl="0" marL="342900" marR="0" rtl="0" algn="l">
              <a:spcBef>
                <a:spcPts val="360"/>
              </a:spcBef>
              <a:spcAft>
                <a:spcPts val="0"/>
              </a:spcAft>
              <a:buClr>
                <a:schemeClr val="accent1"/>
              </a:buClr>
              <a:buFont typeface="Arial"/>
              <a:buNone/>
            </a:pPr>
            <a:r>
              <a:rPr b="1" i="0" lang="en-US" sz="1800" u="none" cap="none" strike="noStrike">
                <a:solidFill>
                  <a:schemeClr val="accent1"/>
                </a:solidFill>
                <a:latin typeface="Courier New"/>
                <a:ea typeface="Courier New"/>
                <a:cs typeface="Courier New"/>
                <a:sym typeface="Courier New"/>
              </a:rPr>
              <a:t>	...		            # Do stuff with $t0</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lw		$ra,0($sp)</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addiu	$sp,$sp,4   # Restore saved registers</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jr		$ra         # return</a:t>
            </a:r>
            <a:endParaRPr/>
          </a:p>
        </p:txBody>
      </p:sp>
      <p:sp>
        <p:nvSpPr>
          <p:cNvPr id="1176" name="Google Shape;1176;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77" name="Google Shape;1177;p89"/>
          <p:cNvSpPr txBox="1"/>
          <p:nvPr/>
        </p:nvSpPr>
        <p:spPr>
          <a:xfrm>
            <a:off x="3929741" y="1926771"/>
            <a:ext cx="321754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ourier New"/>
                <a:ea typeface="Courier New"/>
                <a:cs typeface="Courier New"/>
                <a:sym typeface="Courier New"/>
              </a:rPr>
              <a:t># This is </a:t>
            </a:r>
            <a:r>
              <a:rPr b="1" lang="en-US" sz="1800">
                <a:solidFill>
                  <a:schemeClr val="accent2"/>
                </a:solidFill>
                <a:latin typeface="Courier New"/>
                <a:ea typeface="Courier New"/>
                <a:cs typeface="Courier New"/>
                <a:sym typeface="Courier New"/>
              </a:rPr>
              <a:t>the</a:t>
            </a:r>
            <a:r>
              <a:rPr b="1" lang="en-US" sz="1800">
                <a:solidFill>
                  <a:schemeClr val="dk1"/>
                </a:solidFill>
                <a:latin typeface="Courier New"/>
                <a:ea typeface="Courier New"/>
                <a:cs typeface="Courier New"/>
                <a:sym typeface="Courier New"/>
              </a:rPr>
              <a:t> </a:t>
            </a:r>
            <a:r>
              <a:rPr b="1" lang="en-US" sz="1800">
                <a:solidFill>
                  <a:schemeClr val="accent2"/>
                </a:solidFill>
                <a:latin typeface="Courier New"/>
                <a:ea typeface="Courier New"/>
                <a:cs typeface="Courier New"/>
                <a:sym typeface="Courier New"/>
              </a:rPr>
              <a:t>Prologue</a:t>
            </a:r>
            <a:endParaRPr b="1" sz="1800">
              <a:solidFill>
                <a:schemeClr val="accent2"/>
              </a:solidFill>
              <a:latin typeface="Courier New"/>
              <a:ea typeface="Courier New"/>
              <a:cs typeface="Courier New"/>
              <a:sym typeface="Courier New"/>
            </a:endParaRPr>
          </a:p>
        </p:txBody>
      </p:sp>
      <p:sp>
        <p:nvSpPr>
          <p:cNvPr id="1178" name="Google Shape;1178;p89"/>
          <p:cNvSpPr txBox="1"/>
          <p:nvPr/>
        </p:nvSpPr>
        <p:spPr>
          <a:xfrm>
            <a:off x="3922306" y="4885820"/>
            <a:ext cx="321754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ourier New"/>
                <a:ea typeface="Courier New"/>
                <a:cs typeface="Courier New"/>
                <a:sym typeface="Courier New"/>
              </a:rPr>
              <a:t># This is </a:t>
            </a:r>
            <a:r>
              <a:rPr b="1" lang="en-US" sz="1800">
                <a:solidFill>
                  <a:schemeClr val="accent2"/>
                </a:solidFill>
                <a:latin typeface="Courier New"/>
                <a:ea typeface="Courier New"/>
                <a:cs typeface="Courier New"/>
                <a:sym typeface="Courier New"/>
              </a:rPr>
              <a:t>the Epilogue</a:t>
            </a:r>
            <a:endParaRPr b="1" sz="1800">
              <a:solidFill>
                <a:schemeClr val="dk1"/>
              </a:solidFill>
              <a:latin typeface="Calibri"/>
              <a:ea typeface="Calibri"/>
              <a:cs typeface="Calibri"/>
              <a:sym typeface="Calibri"/>
            </a:endParaRPr>
          </a:p>
        </p:txBody>
      </p:sp>
      <p:sp>
        <p:nvSpPr>
          <p:cNvPr id="1179" name="Google Shape;1179;p8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180" name="Google Shape;1180;p8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Example: Using Saved Registers</a:t>
            </a:r>
            <a:endParaRPr b="0" i="0" sz="4400" u="none" cap="none" strike="noStrike">
              <a:solidFill>
                <a:schemeClr val="accent1"/>
              </a:solidFill>
              <a:latin typeface="Calibri"/>
              <a:ea typeface="Calibri"/>
              <a:cs typeface="Calibri"/>
              <a:sym typeface="Calibri"/>
            </a:endParaRPr>
          </a:p>
        </p:txBody>
      </p:sp>
      <p:sp>
        <p:nvSpPr>
          <p:cNvPr id="1186" name="Google Shape;1186;p90"/>
          <p:cNvSpPr txBox="1"/>
          <p:nvPr>
            <p:ph idx="1" type="body"/>
          </p:nvPr>
        </p:nvSpPr>
        <p:spPr>
          <a:xfrm>
            <a:off x="457200" y="1600199"/>
            <a:ext cx="8229600" cy="49377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4"/>
              </a:buClr>
              <a:buFont typeface="Arial"/>
              <a:buNone/>
            </a:pPr>
            <a:r>
              <a:rPr b="1" i="0" lang="en-US" sz="1800" u="none" cap="none" strike="noStrike">
                <a:solidFill>
                  <a:schemeClr val="accent4"/>
                </a:solidFill>
                <a:latin typeface="Courier New"/>
                <a:ea typeface="Courier New"/>
                <a:cs typeface="Courier New"/>
                <a:sym typeface="Courier New"/>
              </a:rPr>
              <a:t>myFunc: </a:t>
            </a:r>
            <a:r>
              <a:rPr b="1" i="0" lang="en-US" sz="1800" u="none" cap="none" strike="noStrike">
                <a:solidFill>
                  <a:schemeClr val="dk1"/>
                </a:solidFill>
                <a:latin typeface="Courier New"/>
                <a:ea typeface="Courier New"/>
                <a:cs typeface="Courier New"/>
                <a:sym typeface="Courier New"/>
              </a:rPr>
              <a:t># Uses $s0 and $s1</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addiu	$sp,$sp,-12 </a:t>
            </a:r>
            <a:r>
              <a:rPr b="1" i="0" lang="en-US" sz="1800" u="none" cap="none" strike="noStrike">
                <a:solidFill>
                  <a:schemeClr val="lt1"/>
                </a:solidFill>
                <a:latin typeface="Courier New"/>
                <a:ea typeface="Courier New"/>
                <a:cs typeface="Courier New"/>
                <a:sym typeface="Courier New"/>
              </a:rPr>
              <a:t># This is the Prologue</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sw		$ra,8($sp)  # Save saved registers</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sw		$s0,4($sp)</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sw		$s1,0($sp)</a:t>
            </a:r>
            <a:endParaRPr/>
          </a:p>
          <a:p>
            <a:pPr indent="-342900" lvl="0" marL="342900" marR="0" rtl="0" algn="l">
              <a:spcBef>
                <a:spcPts val="360"/>
              </a:spcBef>
              <a:spcAft>
                <a:spcPts val="0"/>
              </a:spcAft>
              <a:buClr>
                <a:schemeClr val="accent1"/>
              </a:buClr>
              <a:buFont typeface="Arial"/>
              <a:buNone/>
            </a:pPr>
            <a:r>
              <a:rPr b="1" i="0" lang="en-US" sz="1800" u="none" cap="none" strike="noStrike">
                <a:solidFill>
                  <a:schemeClr val="accent1"/>
                </a:solidFill>
                <a:latin typeface="Courier New"/>
                <a:ea typeface="Courier New"/>
                <a:cs typeface="Courier New"/>
                <a:sym typeface="Courier New"/>
              </a:rPr>
              <a:t>	...		            # Do stuff with $s0 and $s1</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jal 		</a:t>
            </a:r>
            <a:r>
              <a:rPr b="1" i="0" lang="en-US" sz="1800" u="none" cap="none" strike="noStrike">
                <a:solidFill>
                  <a:schemeClr val="accent6"/>
                </a:solidFill>
                <a:latin typeface="Courier New"/>
                <a:ea typeface="Courier New"/>
                <a:cs typeface="Courier New"/>
                <a:sym typeface="Courier New"/>
              </a:rPr>
              <a:t>func1</a:t>
            </a:r>
            <a:r>
              <a:rPr b="1" i="0" lang="en-US" sz="1800" u="none" cap="none" strike="noStrike">
                <a:solidFill>
                  <a:schemeClr val="dk1"/>
                </a:solidFill>
                <a:latin typeface="Courier New"/>
                <a:ea typeface="Courier New"/>
                <a:cs typeface="Courier New"/>
                <a:sym typeface="Courier New"/>
              </a:rPr>
              <a:t>       # $s0 and $s1 unchanged by </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accent1"/>
                </a:solidFill>
                <a:latin typeface="Courier New"/>
                <a:ea typeface="Courier New"/>
                <a:cs typeface="Courier New"/>
                <a:sym typeface="Courier New"/>
              </a:rPr>
              <a:t>...</a:t>
            </a:r>
            <a:r>
              <a:rPr b="1" i="0" lang="en-US" sz="1800" u="none" cap="none" strike="noStrike">
                <a:solidFill>
                  <a:schemeClr val="dk1"/>
                </a:solidFill>
                <a:latin typeface="Courier New"/>
                <a:ea typeface="Courier New"/>
                <a:cs typeface="Courier New"/>
                <a:sym typeface="Courier New"/>
              </a:rPr>
              <a:t>		            #   function calls, so can keep</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jal 		</a:t>
            </a:r>
            <a:r>
              <a:rPr b="1" i="0" lang="en-US" sz="1800" u="none" cap="none" strike="noStrike">
                <a:solidFill>
                  <a:schemeClr val="accent6"/>
                </a:solidFill>
                <a:latin typeface="Courier New"/>
                <a:ea typeface="Courier New"/>
                <a:cs typeface="Courier New"/>
                <a:sym typeface="Courier New"/>
              </a:rPr>
              <a:t>func2</a:t>
            </a:r>
            <a:r>
              <a:rPr b="1" i="0" lang="en-US" sz="1800" u="none" cap="none" strike="noStrike">
                <a:solidFill>
                  <a:schemeClr val="dk1"/>
                </a:solidFill>
                <a:latin typeface="Courier New"/>
                <a:ea typeface="Courier New"/>
                <a:cs typeface="Courier New"/>
                <a:sym typeface="Courier New"/>
              </a:rPr>
              <a:t>       #   using them normally</a:t>
            </a:r>
            <a:endParaRPr/>
          </a:p>
          <a:p>
            <a:pPr indent="-342900" lvl="0" marL="342900" marR="0" rtl="0" algn="l">
              <a:spcBef>
                <a:spcPts val="360"/>
              </a:spcBef>
              <a:spcAft>
                <a:spcPts val="0"/>
              </a:spcAft>
              <a:buClr>
                <a:schemeClr val="accent1"/>
              </a:buClr>
              <a:buFont typeface="Arial"/>
              <a:buNone/>
            </a:pPr>
            <a:r>
              <a:rPr b="1" i="0" lang="en-US" sz="1800" u="none" cap="none" strike="noStrike">
                <a:solidFill>
                  <a:schemeClr val="accent1"/>
                </a:solidFill>
                <a:latin typeface="Courier New"/>
                <a:ea typeface="Courier New"/>
                <a:cs typeface="Courier New"/>
                <a:sym typeface="Courier New"/>
              </a:rPr>
              <a:t>	...		            # Do stuff with $s0 and $s1</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lw		$s1,0($sp)  </a:t>
            </a:r>
            <a:r>
              <a:rPr b="1" i="0" lang="en-US" sz="1800" u="none" cap="none" strike="noStrike">
                <a:solidFill>
                  <a:schemeClr val="lt1"/>
                </a:solidFill>
                <a:latin typeface="Courier New"/>
                <a:ea typeface="Courier New"/>
                <a:cs typeface="Courier New"/>
                <a:sym typeface="Courier New"/>
              </a:rPr>
              <a:t># This is the Epilogue</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lw		$s0,4($sp)  # Restore saved registers</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lw		$ra,8($sp)</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addiu	$sp,$sp,12</a:t>
            </a:r>
            <a:endParaRPr/>
          </a:p>
          <a:p>
            <a:pPr indent="-342900" lvl="0" marL="342900" marR="0" rtl="0" algn="l">
              <a:spcBef>
                <a:spcPts val="360"/>
              </a:spcBef>
              <a:spcAft>
                <a:spcPts val="0"/>
              </a:spcAft>
              <a:buClr>
                <a:schemeClr val="dk1"/>
              </a:buClr>
              <a:buFont typeface="Arial"/>
              <a:buNone/>
            </a:pPr>
            <a:r>
              <a:rPr b="1" i="0" lang="en-US" sz="1800" u="none" cap="none" strike="noStrike">
                <a:solidFill>
                  <a:schemeClr val="dk1"/>
                </a:solidFill>
                <a:latin typeface="Courier New"/>
                <a:ea typeface="Courier New"/>
                <a:cs typeface="Courier New"/>
                <a:sym typeface="Courier New"/>
              </a:rPr>
              <a:t>	jr		$ra         # return</a:t>
            </a:r>
            <a:endParaRPr/>
          </a:p>
        </p:txBody>
      </p:sp>
      <p:sp>
        <p:nvSpPr>
          <p:cNvPr id="1187" name="Google Shape;1187;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188" name="Google Shape;1188;p90"/>
          <p:cNvSpPr txBox="1"/>
          <p:nvPr/>
        </p:nvSpPr>
        <p:spPr>
          <a:xfrm>
            <a:off x="3929741" y="1926771"/>
            <a:ext cx="321754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ourier New"/>
                <a:ea typeface="Courier New"/>
                <a:cs typeface="Courier New"/>
                <a:sym typeface="Courier New"/>
              </a:rPr>
              <a:t># This is </a:t>
            </a:r>
            <a:r>
              <a:rPr b="1" lang="en-US" sz="1800">
                <a:solidFill>
                  <a:schemeClr val="accent2"/>
                </a:solidFill>
                <a:latin typeface="Courier New"/>
                <a:ea typeface="Courier New"/>
                <a:cs typeface="Courier New"/>
                <a:sym typeface="Courier New"/>
              </a:rPr>
              <a:t>the</a:t>
            </a:r>
            <a:r>
              <a:rPr b="1" lang="en-US" sz="1800">
                <a:solidFill>
                  <a:schemeClr val="dk1"/>
                </a:solidFill>
                <a:latin typeface="Courier New"/>
                <a:ea typeface="Courier New"/>
                <a:cs typeface="Courier New"/>
                <a:sym typeface="Courier New"/>
              </a:rPr>
              <a:t> </a:t>
            </a:r>
            <a:r>
              <a:rPr b="1" lang="en-US" sz="1800">
                <a:solidFill>
                  <a:schemeClr val="accent2"/>
                </a:solidFill>
                <a:latin typeface="Courier New"/>
                <a:ea typeface="Courier New"/>
                <a:cs typeface="Courier New"/>
                <a:sym typeface="Courier New"/>
              </a:rPr>
              <a:t>Prologue</a:t>
            </a:r>
            <a:endParaRPr b="1" sz="1800">
              <a:solidFill>
                <a:schemeClr val="accent2"/>
              </a:solidFill>
              <a:latin typeface="Courier New"/>
              <a:ea typeface="Courier New"/>
              <a:cs typeface="Courier New"/>
              <a:sym typeface="Courier New"/>
            </a:endParaRPr>
          </a:p>
        </p:txBody>
      </p:sp>
      <p:sp>
        <p:nvSpPr>
          <p:cNvPr id="1189" name="Google Shape;1189;p90"/>
          <p:cNvSpPr txBox="1"/>
          <p:nvPr/>
        </p:nvSpPr>
        <p:spPr>
          <a:xfrm>
            <a:off x="3922306" y="4885820"/>
            <a:ext cx="321754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ourier New"/>
                <a:ea typeface="Courier New"/>
                <a:cs typeface="Courier New"/>
                <a:sym typeface="Courier New"/>
              </a:rPr>
              <a:t># This is </a:t>
            </a:r>
            <a:r>
              <a:rPr b="1" lang="en-US" sz="1800">
                <a:solidFill>
                  <a:schemeClr val="accent2"/>
                </a:solidFill>
                <a:latin typeface="Courier New"/>
                <a:ea typeface="Courier New"/>
                <a:cs typeface="Courier New"/>
                <a:sym typeface="Courier New"/>
              </a:rPr>
              <a:t>the Epilogue</a:t>
            </a:r>
            <a:endParaRPr b="1" sz="1800">
              <a:solidFill>
                <a:schemeClr val="dk1"/>
              </a:solidFill>
              <a:latin typeface="Calibri"/>
              <a:ea typeface="Calibri"/>
              <a:cs typeface="Calibri"/>
              <a:sym typeface="Calibri"/>
            </a:endParaRPr>
          </a:p>
        </p:txBody>
      </p:sp>
      <p:sp>
        <p:nvSpPr>
          <p:cNvPr id="1190" name="Google Shape;1190;p9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191" name="Google Shape;1191;p9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Choosing Your Registers</a:t>
            </a:r>
            <a:endParaRPr b="0" i="0" sz="4400" u="none" cap="none" strike="noStrike">
              <a:solidFill>
                <a:schemeClr val="accent1"/>
              </a:solidFill>
              <a:latin typeface="Calibri"/>
              <a:ea typeface="Calibri"/>
              <a:cs typeface="Calibri"/>
              <a:sym typeface="Calibri"/>
            </a:endParaRPr>
          </a:p>
        </p:txBody>
      </p:sp>
      <p:sp>
        <p:nvSpPr>
          <p:cNvPr id="1201" name="Google Shape;1201;p91"/>
          <p:cNvSpPr txBox="1"/>
          <p:nvPr>
            <p:ph idx="1" type="body"/>
          </p:nvPr>
        </p:nvSpPr>
        <p:spPr>
          <a:xfrm>
            <a:off x="457200" y="1295399"/>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Minimize register footprint</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Optimize to reduce number of registers you need to save by choosing which registers to use in a function</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Only save when you absolutely have to</a:t>
            </a:r>
            <a:endParaRPr/>
          </a:p>
          <a:p>
            <a:pPr indent="-342900" lvl="0" marL="342900" marR="0" rtl="0" algn="l">
              <a:lnSpc>
                <a:spcPct val="9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Function does NOT call another function</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Use only </a:t>
            </a:r>
            <a:r>
              <a:rPr b="0" i="0" lang="en-US" sz="2405" u="none" cap="none" strike="noStrike">
                <a:solidFill>
                  <a:schemeClr val="dk1"/>
                </a:solidFill>
                <a:latin typeface="Courier New"/>
                <a:ea typeface="Courier New"/>
                <a:cs typeface="Courier New"/>
                <a:sym typeface="Courier New"/>
              </a:rPr>
              <a:t>$t0-$t9</a:t>
            </a:r>
            <a:r>
              <a:rPr b="0" i="0" lang="en-US" sz="2590" u="none" cap="none" strike="noStrike">
                <a:solidFill>
                  <a:schemeClr val="dk1"/>
                </a:solidFill>
                <a:latin typeface="Calibri"/>
                <a:ea typeface="Calibri"/>
                <a:cs typeface="Calibri"/>
                <a:sym typeface="Calibri"/>
              </a:rPr>
              <a:t> and there is nothing to save!</a:t>
            </a:r>
            <a:endParaRPr/>
          </a:p>
          <a:p>
            <a:pPr indent="-342900" lvl="0" marL="342900" marR="0" rtl="0" algn="l">
              <a:lnSpc>
                <a:spcPct val="9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Function calls other function(s)</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Values you need throughout go in </a:t>
            </a:r>
            <a:r>
              <a:rPr b="0" i="0" lang="en-US" sz="2405" u="none" cap="none" strike="noStrike">
                <a:solidFill>
                  <a:schemeClr val="dk1"/>
                </a:solidFill>
                <a:latin typeface="Courier New"/>
                <a:ea typeface="Courier New"/>
                <a:cs typeface="Courier New"/>
                <a:sym typeface="Courier New"/>
              </a:rPr>
              <a:t>$s0-$s7</a:t>
            </a:r>
            <a:r>
              <a:rPr b="0" i="0" lang="en-US" sz="2590" u="none" cap="none" strike="noStrike">
                <a:solidFill>
                  <a:schemeClr val="dk1"/>
                </a:solidFill>
                <a:latin typeface="Calibri"/>
                <a:ea typeface="Calibri"/>
                <a:cs typeface="Calibri"/>
                <a:sym typeface="Calibri"/>
              </a:rPr>
              <a:t>, others go in </a:t>
            </a:r>
            <a:r>
              <a:rPr b="0" i="0" lang="en-US" sz="2405" u="none" cap="none" strike="noStrike">
                <a:solidFill>
                  <a:schemeClr val="dk1"/>
                </a:solidFill>
                <a:latin typeface="Courier New"/>
                <a:ea typeface="Courier New"/>
                <a:cs typeface="Courier New"/>
                <a:sym typeface="Courier New"/>
              </a:rPr>
              <a:t>$t0-$t9</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At each function call, check number arguments and return values for whether you or not you need to save</a:t>
            </a:r>
            <a:endParaRPr/>
          </a:p>
        </p:txBody>
      </p:sp>
      <p:sp>
        <p:nvSpPr>
          <p:cNvPr id="1202" name="Google Shape;1202;p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03" name="Google Shape;1203;p9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204" name="Google Shape;1204;p9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92"/>
          <p:cNvSpPr txBox="1"/>
          <p:nvPr/>
        </p:nvSpPr>
        <p:spPr>
          <a:xfrm>
            <a:off x="1371600" y="3240088"/>
            <a:ext cx="6705600" cy="523220"/>
          </a:xfrm>
          <a:prstGeom prst="rect">
            <a:avLst/>
          </a:prstGeom>
          <a:noFill/>
          <a:ln cap="flat" cmpd="sng" w="38100">
            <a:solidFill>
              <a:srgbClr val="FF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408000"/>
                </a:solidFill>
                <a:latin typeface="Courier New"/>
                <a:ea typeface="Courier New"/>
                <a:cs typeface="Courier New"/>
                <a:sym typeface="Courier New"/>
              </a:rPr>
              <a:t>jal</a:t>
            </a:r>
            <a:r>
              <a:rPr lang="en-US" sz="2800">
                <a:solidFill>
                  <a:srgbClr val="408000"/>
                </a:solidFill>
                <a:latin typeface="Calibri"/>
                <a:ea typeface="Calibri"/>
                <a:cs typeface="Calibri"/>
                <a:sym typeface="Calibri"/>
              </a:rPr>
              <a:t> saves </a:t>
            </a:r>
            <a:r>
              <a:rPr lang="en-US" sz="2800">
                <a:solidFill>
                  <a:srgbClr val="408000"/>
                </a:solidFill>
                <a:latin typeface="Courier New"/>
                <a:ea typeface="Courier New"/>
                <a:cs typeface="Courier New"/>
                <a:sym typeface="Courier New"/>
              </a:rPr>
              <a:t>PC+1</a:t>
            </a:r>
            <a:r>
              <a:rPr lang="en-US" sz="2800">
                <a:solidFill>
                  <a:srgbClr val="408000"/>
                </a:solidFill>
                <a:latin typeface="Calibri"/>
                <a:ea typeface="Calibri"/>
                <a:cs typeface="Calibri"/>
                <a:sym typeface="Calibri"/>
              </a:rPr>
              <a:t> in </a:t>
            </a:r>
            <a:r>
              <a:rPr lang="en-US" sz="2800">
                <a:solidFill>
                  <a:srgbClr val="408000"/>
                </a:solidFill>
                <a:latin typeface="Courier New"/>
                <a:ea typeface="Courier New"/>
                <a:cs typeface="Courier New"/>
                <a:sym typeface="Courier New"/>
              </a:rPr>
              <a:t>$ra</a:t>
            </a:r>
            <a:endParaRPr sz="2800">
              <a:solidFill>
                <a:srgbClr val="408000"/>
              </a:solidFill>
              <a:latin typeface="Courier New"/>
              <a:ea typeface="Courier New"/>
              <a:cs typeface="Courier New"/>
              <a:sym typeface="Courier New"/>
            </a:endParaRPr>
          </a:p>
        </p:txBody>
      </p:sp>
      <p:sp>
        <p:nvSpPr>
          <p:cNvPr id="1214" name="Google Shape;1214;p92"/>
          <p:cNvSpPr txBox="1"/>
          <p:nvPr/>
        </p:nvSpPr>
        <p:spPr>
          <a:xfrm>
            <a:off x="1371600" y="4154488"/>
            <a:ext cx="67056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66A0"/>
                </a:solidFill>
                <a:latin typeface="Calibri"/>
                <a:ea typeface="Calibri"/>
                <a:cs typeface="Calibri"/>
                <a:sym typeface="Calibri"/>
              </a:rPr>
              <a:t>The callee can use temporary registers (</a:t>
            </a:r>
            <a:r>
              <a:rPr lang="en-US" sz="2800">
                <a:solidFill>
                  <a:srgbClr val="FF66A0"/>
                </a:solidFill>
                <a:latin typeface="Courier New"/>
                <a:ea typeface="Courier New"/>
                <a:cs typeface="Courier New"/>
                <a:sym typeface="Courier New"/>
              </a:rPr>
              <a:t>$t</a:t>
            </a:r>
            <a:r>
              <a:rPr i="1" lang="en-US" sz="2800">
                <a:solidFill>
                  <a:srgbClr val="FF66A0"/>
                </a:solidFill>
                <a:latin typeface="Calibri"/>
                <a:ea typeface="Calibri"/>
                <a:cs typeface="Calibri"/>
                <a:sym typeface="Calibri"/>
              </a:rPr>
              <a:t>i</a:t>
            </a:r>
            <a:r>
              <a:rPr lang="en-US" sz="2800">
                <a:solidFill>
                  <a:srgbClr val="FF66A0"/>
                </a:solidFill>
                <a:latin typeface="Calibri"/>
                <a:ea typeface="Calibri"/>
                <a:cs typeface="Calibri"/>
                <a:sym typeface="Calibri"/>
              </a:rPr>
              <a:t>) without saving and restoring them</a:t>
            </a:r>
            <a:endParaRPr sz="2800">
              <a:solidFill>
                <a:srgbClr val="FF66A0"/>
              </a:solidFill>
              <a:latin typeface="Courier"/>
              <a:ea typeface="Courier"/>
              <a:cs typeface="Courier"/>
              <a:sym typeface="Courier"/>
            </a:endParaRPr>
          </a:p>
        </p:txBody>
      </p:sp>
      <p:sp>
        <p:nvSpPr>
          <p:cNvPr id="1215" name="Google Shape;1215;p92"/>
          <p:cNvSpPr txBox="1"/>
          <p:nvPr/>
        </p:nvSpPr>
        <p:spPr>
          <a:xfrm>
            <a:off x="1371600" y="5068888"/>
            <a:ext cx="67056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E860"/>
                </a:solidFill>
                <a:latin typeface="Calibri"/>
                <a:ea typeface="Calibri"/>
                <a:cs typeface="Calibri"/>
                <a:sym typeface="Calibri"/>
              </a:rPr>
              <a:t>The caller can rely on save registers (</a:t>
            </a:r>
            <a:r>
              <a:rPr b="1" lang="en-US" sz="2800">
                <a:solidFill>
                  <a:srgbClr val="FFE860"/>
                </a:solidFill>
                <a:latin typeface="Courier New"/>
                <a:ea typeface="Courier New"/>
                <a:cs typeface="Courier New"/>
                <a:sym typeface="Courier New"/>
              </a:rPr>
              <a:t>$s</a:t>
            </a:r>
            <a:r>
              <a:rPr b="1" i="1" lang="en-US" sz="2800">
                <a:solidFill>
                  <a:srgbClr val="FFE860"/>
                </a:solidFill>
                <a:latin typeface="Calibri"/>
                <a:ea typeface="Calibri"/>
                <a:cs typeface="Calibri"/>
                <a:sym typeface="Calibri"/>
              </a:rPr>
              <a:t>i</a:t>
            </a:r>
            <a:r>
              <a:rPr b="1" lang="en-US" sz="2800">
                <a:solidFill>
                  <a:srgbClr val="FFE860"/>
                </a:solidFill>
                <a:latin typeface="Calibri"/>
                <a:ea typeface="Calibri"/>
                <a:cs typeface="Calibri"/>
                <a:sym typeface="Calibri"/>
              </a:rPr>
              <a:t>) without fear of callee changing them </a:t>
            </a:r>
            <a:endParaRPr/>
          </a:p>
        </p:txBody>
      </p:sp>
      <p:grpSp>
        <p:nvGrpSpPr>
          <p:cNvPr id="1216" name="Google Shape;1216;p92"/>
          <p:cNvGrpSpPr/>
          <p:nvPr/>
        </p:nvGrpSpPr>
        <p:grpSpPr>
          <a:xfrm>
            <a:off x="914400" y="2325694"/>
            <a:ext cx="7162800" cy="954109"/>
            <a:chOff x="914614" y="1743728"/>
            <a:chExt cx="7162586" cy="715593"/>
          </a:xfrm>
        </p:grpSpPr>
        <p:sp>
          <p:nvSpPr>
            <p:cNvPr id="1217" name="Google Shape;1217;p92"/>
            <p:cNvSpPr txBox="1"/>
            <p:nvPr/>
          </p:nvSpPr>
          <p:spPr>
            <a:xfrm>
              <a:off x="1371600" y="1743728"/>
              <a:ext cx="6705600" cy="71559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8000"/>
                  </a:solidFill>
                  <a:latin typeface="Calibri"/>
                  <a:ea typeface="Calibri"/>
                  <a:cs typeface="Calibri"/>
                  <a:sym typeface="Calibri"/>
                </a:rPr>
                <a:t>MIPS uses </a:t>
              </a:r>
              <a:r>
                <a:rPr lang="en-US" sz="2800">
                  <a:solidFill>
                    <a:srgbClr val="FF8000"/>
                  </a:solidFill>
                  <a:latin typeface="Courier New"/>
                  <a:ea typeface="Courier New"/>
                  <a:cs typeface="Courier New"/>
                  <a:sym typeface="Courier New"/>
                </a:rPr>
                <a:t>jal</a:t>
              </a:r>
              <a:r>
                <a:rPr lang="en-US" sz="2800">
                  <a:solidFill>
                    <a:srgbClr val="FF8000"/>
                  </a:solidFill>
                  <a:latin typeface="Calibri"/>
                  <a:ea typeface="Calibri"/>
                  <a:cs typeface="Calibri"/>
                  <a:sym typeface="Calibri"/>
                </a:rPr>
                <a:t> to invoke a function and</a:t>
              </a:r>
              <a:br>
                <a:rPr lang="en-US" sz="2800">
                  <a:solidFill>
                    <a:srgbClr val="FF8000"/>
                  </a:solidFill>
                  <a:latin typeface="Calibri"/>
                  <a:ea typeface="Calibri"/>
                  <a:cs typeface="Calibri"/>
                  <a:sym typeface="Calibri"/>
                </a:rPr>
              </a:br>
              <a:r>
                <a:rPr lang="en-US" sz="2800">
                  <a:solidFill>
                    <a:srgbClr val="FF8000"/>
                  </a:solidFill>
                  <a:latin typeface="Courier New"/>
                  <a:ea typeface="Courier New"/>
                  <a:cs typeface="Courier New"/>
                  <a:sym typeface="Courier New"/>
                </a:rPr>
                <a:t>jr</a:t>
              </a:r>
              <a:r>
                <a:rPr lang="en-US" sz="2800">
                  <a:solidFill>
                    <a:srgbClr val="FF8000"/>
                  </a:solidFill>
                  <a:latin typeface="Calibri"/>
                  <a:ea typeface="Calibri"/>
                  <a:cs typeface="Calibri"/>
                  <a:sym typeface="Calibri"/>
                </a:rPr>
                <a:t> to return from a function </a:t>
              </a:r>
              <a:endParaRPr sz="2800">
                <a:solidFill>
                  <a:srgbClr val="FF8000"/>
                </a:solidFill>
                <a:latin typeface="Calibri"/>
                <a:ea typeface="Calibri"/>
                <a:cs typeface="Calibri"/>
                <a:sym typeface="Calibri"/>
              </a:endParaRPr>
            </a:p>
          </p:txBody>
        </p:sp>
        <p:sp>
          <p:nvSpPr>
            <p:cNvPr id="1218" name="Google Shape;1218;p92"/>
            <p:cNvSpPr/>
            <p:nvPr/>
          </p:nvSpPr>
          <p:spPr>
            <a:xfrm>
              <a:off x="914614" y="1745493"/>
              <a:ext cx="562958" cy="34625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(A)</a:t>
              </a:r>
              <a:endParaRPr/>
            </a:p>
          </p:txBody>
        </p:sp>
      </p:grpSp>
      <p:sp>
        <p:nvSpPr>
          <p:cNvPr id="1219" name="Google Shape;1219;p92"/>
          <p:cNvSpPr/>
          <p:nvPr/>
        </p:nvSpPr>
        <p:spPr>
          <a:xfrm>
            <a:off x="914399" y="3263460"/>
            <a:ext cx="56692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(B)</a:t>
            </a:r>
            <a:endParaRPr/>
          </a:p>
        </p:txBody>
      </p:sp>
      <p:sp>
        <p:nvSpPr>
          <p:cNvPr id="1220" name="Google Shape;1220;p92"/>
          <p:cNvSpPr/>
          <p:nvPr/>
        </p:nvSpPr>
        <p:spPr>
          <a:xfrm>
            <a:off x="914399" y="4156840"/>
            <a:ext cx="56692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a:t>
            </a:r>
            <a:endParaRPr/>
          </a:p>
        </p:txBody>
      </p:sp>
      <p:sp>
        <p:nvSpPr>
          <p:cNvPr id="1221" name="Google Shape;1221;p92"/>
          <p:cNvSpPr/>
          <p:nvPr/>
        </p:nvSpPr>
        <p:spPr>
          <a:xfrm>
            <a:off x="914400" y="5060730"/>
            <a:ext cx="57099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(D)</a:t>
            </a:r>
            <a:endParaRPr/>
          </a:p>
        </p:txBody>
      </p:sp>
      <p:sp>
        <p:nvSpPr>
          <p:cNvPr id="1222" name="Google Shape;1222;p9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23" name="Google Shape;1223;p92"/>
          <p:cNvSpPr txBox="1"/>
          <p:nvPr/>
        </p:nvSpPr>
        <p:spPr>
          <a:xfrm>
            <a:off x="685800" y="482600"/>
            <a:ext cx="73152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Question:</a:t>
            </a:r>
            <a:r>
              <a:rPr lang="en-US" sz="2800">
                <a:solidFill>
                  <a:schemeClr val="dk1"/>
                </a:solidFill>
                <a:latin typeface="Calibri"/>
                <a:ea typeface="Calibri"/>
                <a:cs typeface="Calibri"/>
                <a:sym typeface="Calibri"/>
              </a:rPr>
              <a:t>  Which statement below is FALSE?</a:t>
            </a:r>
            <a:endParaRPr/>
          </a:p>
        </p:txBody>
      </p:sp>
      <p:sp>
        <p:nvSpPr>
          <p:cNvPr id="1224" name="Google Shape;1224;p92"/>
          <p:cNvSpPr/>
          <p:nvPr/>
        </p:nvSpPr>
        <p:spPr>
          <a:xfrm>
            <a:off x="914400" y="3291840"/>
            <a:ext cx="73152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1230" name="Google Shape;1230;p93"/>
          <p:cNvSpPr txBox="1"/>
          <p:nvPr>
            <p:ph idx="1" type="body"/>
          </p:nvPr>
        </p:nvSpPr>
        <p:spPr>
          <a:xfrm>
            <a:off x="457200" y="1219199"/>
            <a:ext cx="8229600" cy="49377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Clr>
                <a:srgbClr val="A5A5A5"/>
              </a:buClr>
              <a:buSzPts val="3200"/>
              <a:buFont typeface="Arial"/>
              <a:buChar char="•"/>
            </a:pPr>
            <a:r>
              <a:rPr lang="en-US">
                <a:solidFill>
                  <a:srgbClr val="A5A5A5"/>
                </a:solidFill>
              </a:rPr>
              <a:t>More Memory Instructions</a:t>
            </a:r>
            <a:endParaRPr>
              <a:solidFill>
                <a:srgbClr val="A5A5A5"/>
              </a:solidFill>
            </a:endParaRPr>
          </a:p>
          <a:p>
            <a:pPr indent="-342900" lvl="0" marL="342900" marR="0" rtl="0" algn="l">
              <a:spcBef>
                <a:spcPts val="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Inequalities</a:t>
            </a:r>
            <a:endParaRPr>
              <a:solidFill>
                <a:srgbClr val="A5A5A5"/>
              </a:solidFill>
            </a:endParaRPr>
          </a:p>
          <a:p>
            <a:pPr indent="-342900" lvl="0" marL="342900" rtl="0" algn="l">
              <a:spcBef>
                <a:spcPts val="640"/>
              </a:spcBef>
              <a:spcAft>
                <a:spcPts val="0"/>
              </a:spcAft>
              <a:buClr>
                <a:srgbClr val="A5A5A5"/>
              </a:buClr>
              <a:buSzPts val="3200"/>
              <a:buFont typeface="Arial"/>
              <a:buChar char="•"/>
            </a:pPr>
            <a:r>
              <a:rPr lang="en-US">
                <a:solidFill>
                  <a:srgbClr val="A5A5A5"/>
                </a:solidFill>
              </a:rPr>
              <a:t>Administrivia</a:t>
            </a:r>
            <a:endParaRPr>
              <a:solidFill>
                <a:srgbClr val="A5A5A5"/>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Pseudo-Instructions</a:t>
            </a:r>
            <a:endParaRPr b="0" i="0" sz="3200" u="none" cap="none" strike="noStrike">
              <a:solidFill>
                <a:srgbClr val="A5A5A5"/>
              </a:solidFill>
              <a:latin typeface="Calibri"/>
              <a:ea typeface="Calibri"/>
              <a:cs typeface="Calibri"/>
              <a:sym typeface="Calibri"/>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Implementing Functions in MIPS</a:t>
            </a:r>
            <a:endParaRPr>
              <a:solidFill>
                <a:srgbClr val="A5A5A5"/>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Function Calling Conventions</a:t>
            </a:r>
            <a:endParaRPr>
              <a:solidFill>
                <a:srgbClr val="A5A5A5"/>
              </a:solidFill>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Bonus:  Remaining Registers</a:t>
            </a:r>
            <a:endParaRPr>
              <a:solidFill>
                <a:srgbClr val="FF0000"/>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Memory Address Convention</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Alter</a:t>
            </a:r>
            <a:r>
              <a:rPr lang="en-US">
                <a:solidFill>
                  <a:srgbClr val="A5A5A5"/>
                </a:solidFill>
              </a:rPr>
              <a:t>nate </a:t>
            </a:r>
            <a:r>
              <a:rPr b="0" i="0" lang="en-US" sz="3200" u="none" cap="none" strike="noStrike">
                <a:solidFill>
                  <a:srgbClr val="A5A5A5"/>
                </a:solidFill>
                <a:latin typeface="Calibri"/>
                <a:ea typeface="Calibri"/>
                <a:cs typeface="Calibri"/>
                <a:sym typeface="Calibri"/>
              </a:rPr>
              <a:t>Register Convention Analogy</a:t>
            </a:r>
            <a:endParaRPr/>
          </a:p>
        </p:txBody>
      </p:sp>
      <p:sp>
        <p:nvSpPr>
          <p:cNvPr id="1231" name="Google Shape;1231;p9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32" name="Google Shape;1232;p9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233" name="Google Shape;1233;p9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94"/>
          <p:cNvSpPr txBox="1"/>
          <p:nvPr>
            <p:ph type="title"/>
          </p:nvPr>
        </p:nvSpPr>
        <p:spPr>
          <a:xfrm>
            <a:off x="457200" y="-1063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MIPS Registers</a:t>
            </a:r>
            <a:endParaRPr b="0" i="0" sz="4400" u="none" cap="none" strike="noStrike">
              <a:solidFill>
                <a:schemeClr val="accent1"/>
              </a:solidFill>
              <a:latin typeface="Calibri"/>
              <a:ea typeface="Calibri"/>
              <a:cs typeface="Calibri"/>
              <a:sym typeface="Calibri"/>
            </a:endParaRPr>
          </a:p>
        </p:txBody>
      </p:sp>
      <p:sp>
        <p:nvSpPr>
          <p:cNvPr id="1242" name="Google Shape;1242;p94"/>
          <p:cNvSpPr txBox="1"/>
          <p:nvPr>
            <p:ph idx="1" type="body"/>
          </p:nvPr>
        </p:nvSpPr>
        <p:spPr>
          <a:xfrm>
            <a:off x="457200" y="7620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The constant  0	$0		$zero</a:t>
            </a:r>
            <a:endParaRPr b="0" i="0" sz="2600" u="none" cap="none" strike="noStrike">
              <a:solidFill>
                <a:schemeClr val="dk1"/>
              </a:solidFill>
              <a:latin typeface="Calibri"/>
              <a:ea typeface="Calibri"/>
              <a:cs typeface="Calibri"/>
              <a:sym typeface="Calibri"/>
            </a:endParaRPr>
          </a:p>
          <a:p>
            <a:pPr indent="-342900" lvl="0" marL="342900" marR="0" rtl="0" algn="l">
              <a:lnSpc>
                <a:spcPct val="75000"/>
              </a:lnSpc>
              <a:spcBef>
                <a:spcPts val="520"/>
              </a:spcBef>
              <a:spcAft>
                <a:spcPts val="0"/>
              </a:spcAft>
              <a:buClr>
                <a:srgbClr val="FF0000"/>
              </a:buClr>
              <a:buSzPts val="2600"/>
              <a:buFont typeface="Arial"/>
              <a:buChar char="•"/>
            </a:pPr>
            <a:r>
              <a:rPr b="0" i="0" lang="en-US" sz="2600" u="none" cap="none" strike="noStrike">
                <a:solidFill>
                  <a:srgbClr val="FF0000"/>
                </a:solidFill>
                <a:latin typeface="Calibri"/>
                <a:ea typeface="Calibri"/>
                <a:cs typeface="Calibri"/>
                <a:sym typeface="Calibri"/>
              </a:rPr>
              <a:t>Reserved for Assembler	$1		$at</a:t>
            </a:r>
            <a:endParaRPr b="0" i="0" sz="2600" u="none" cap="none" strike="noStrike">
              <a:solidFill>
                <a:srgbClr val="FF0000"/>
              </a:solidFill>
              <a:latin typeface="Calibri"/>
              <a:ea typeface="Calibri"/>
              <a:cs typeface="Calibri"/>
              <a:sym typeface="Calibri"/>
            </a:endParaRPr>
          </a:p>
          <a:p>
            <a:pPr indent="-342900" lvl="0" marL="342900" marR="0" rtl="0" algn="l">
              <a:lnSpc>
                <a:spcPct val="75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Return Values	$2-$3		$v0-$v1</a:t>
            </a:r>
            <a:endParaRPr b="0" i="0" sz="2600" u="none" cap="none" strike="noStrike">
              <a:solidFill>
                <a:schemeClr val="dk1"/>
              </a:solidFill>
              <a:latin typeface="Calibri"/>
              <a:ea typeface="Calibri"/>
              <a:cs typeface="Calibri"/>
              <a:sym typeface="Calibri"/>
            </a:endParaRPr>
          </a:p>
          <a:p>
            <a:pPr indent="-342900" lvl="0" marL="342900" marR="0" rtl="0" algn="l">
              <a:lnSpc>
                <a:spcPct val="75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Arguments	$4-$7		$a0-$a3</a:t>
            </a:r>
            <a:endParaRPr b="0" i="0" sz="2600" u="none" cap="none" strike="noStrike">
              <a:solidFill>
                <a:schemeClr val="dk1"/>
              </a:solidFill>
              <a:latin typeface="Calibri"/>
              <a:ea typeface="Calibri"/>
              <a:cs typeface="Calibri"/>
              <a:sym typeface="Calibri"/>
            </a:endParaRPr>
          </a:p>
          <a:p>
            <a:pPr indent="-342900" lvl="0" marL="342900" marR="0" rtl="0" algn="l">
              <a:lnSpc>
                <a:spcPct val="75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Temporary	$8-$15		$t0-$t7</a:t>
            </a:r>
            <a:endParaRPr b="0" i="0" sz="2600" u="none" cap="none" strike="noStrike">
              <a:solidFill>
                <a:schemeClr val="dk1"/>
              </a:solidFill>
              <a:latin typeface="Calibri"/>
              <a:ea typeface="Calibri"/>
              <a:cs typeface="Calibri"/>
              <a:sym typeface="Calibri"/>
            </a:endParaRPr>
          </a:p>
          <a:p>
            <a:pPr indent="-342900" lvl="0" marL="342900" marR="0" rtl="0" algn="l">
              <a:lnSpc>
                <a:spcPct val="75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Saved	$16-$23		$s0-$s7</a:t>
            </a:r>
            <a:endParaRPr b="0" i="0" sz="2600" u="none" cap="none" strike="noStrike">
              <a:solidFill>
                <a:schemeClr val="dk1"/>
              </a:solidFill>
              <a:latin typeface="Calibri"/>
              <a:ea typeface="Calibri"/>
              <a:cs typeface="Calibri"/>
              <a:sym typeface="Calibri"/>
            </a:endParaRPr>
          </a:p>
          <a:p>
            <a:pPr indent="-342900" lvl="0" marL="342900" marR="0" rtl="0" algn="l">
              <a:lnSpc>
                <a:spcPct val="75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More Temporary	$24-$25		$t8-$t9</a:t>
            </a:r>
            <a:endParaRPr b="0" i="0" sz="2600" u="none" cap="none" strike="noStrike">
              <a:solidFill>
                <a:schemeClr val="dk1"/>
              </a:solidFill>
              <a:latin typeface="Calibri"/>
              <a:ea typeface="Calibri"/>
              <a:cs typeface="Calibri"/>
              <a:sym typeface="Calibri"/>
            </a:endParaRPr>
          </a:p>
          <a:p>
            <a:pPr indent="-342900" lvl="0" marL="342900" marR="0" rtl="0" algn="l">
              <a:lnSpc>
                <a:spcPct val="75000"/>
              </a:lnSpc>
              <a:spcBef>
                <a:spcPts val="520"/>
              </a:spcBef>
              <a:spcAft>
                <a:spcPts val="0"/>
              </a:spcAft>
              <a:buClr>
                <a:srgbClr val="FF0000"/>
              </a:buClr>
              <a:buSzPts val="2600"/>
              <a:buFont typeface="Arial"/>
              <a:buChar char="•"/>
            </a:pPr>
            <a:r>
              <a:rPr b="0" i="0" lang="en-US" sz="2600" u="none" cap="none" strike="noStrike">
                <a:solidFill>
                  <a:srgbClr val="FF0000"/>
                </a:solidFill>
                <a:latin typeface="Calibri"/>
                <a:ea typeface="Calibri"/>
                <a:cs typeface="Calibri"/>
                <a:sym typeface="Calibri"/>
              </a:rPr>
              <a:t>Used by Kernel	$26-27		$k0-$k1</a:t>
            </a:r>
            <a:endParaRPr b="0" i="0" sz="2600" u="none" cap="none" strike="noStrike">
              <a:solidFill>
                <a:srgbClr val="FF0000"/>
              </a:solidFill>
              <a:latin typeface="Calibri"/>
              <a:ea typeface="Calibri"/>
              <a:cs typeface="Calibri"/>
              <a:sym typeface="Calibri"/>
            </a:endParaRPr>
          </a:p>
          <a:p>
            <a:pPr indent="-342900" lvl="0" marL="342900" marR="0" rtl="0" algn="l">
              <a:lnSpc>
                <a:spcPct val="75000"/>
              </a:lnSpc>
              <a:spcBef>
                <a:spcPts val="520"/>
              </a:spcBef>
              <a:spcAft>
                <a:spcPts val="0"/>
              </a:spcAft>
              <a:buClr>
                <a:srgbClr val="FF0000"/>
              </a:buClr>
              <a:buSzPts val="2600"/>
              <a:buFont typeface="Arial"/>
              <a:buChar char="•"/>
            </a:pPr>
            <a:r>
              <a:rPr b="0" i="0" lang="en-US" sz="2600" u="none" cap="none" strike="noStrike">
                <a:solidFill>
                  <a:srgbClr val="FF0000"/>
                </a:solidFill>
                <a:latin typeface="Calibri"/>
                <a:ea typeface="Calibri"/>
                <a:cs typeface="Calibri"/>
                <a:sym typeface="Calibri"/>
              </a:rPr>
              <a:t>Global Pointer	$28		$gp</a:t>
            </a:r>
            <a:endParaRPr b="0" i="0" sz="2600" u="none" cap="none" strike="noStrike">
              <a:solidFill>
                <a:srgbClr val="FF0000"/>
              </a:solidFill>
              <a:latin typeface="Calibri"/>
              <a:ea typeface="Calibri"/>
              <a:cs typeface="Calibri"/>
              <a:sym typeface="Calibri"/>
            </a:endParaRPr>
          </a:p>
          <a:p>
            <a:pPr indent="-342900" lvl="0" marL="342900" marR="0" rtl="0" algn="l">
              <a:lnSpc>
                <a:spcPct val="75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Stack Pointer	$29		$sp</a:t>
            </a:r>
            <a:endParaRPr b="0" i="0" sz="2600" u="none" cap="none" strike="noStrike">
              <a:solidFill>
                <a:schemeClr val="dk1"/>
              </a:solidFill>
              <a:latin typeface="Calibri"/>
              <a:ea typeface="Calibri"/>
              <a:cs typeface="Calibri"/>
              <a:sym typeface="Calibri"/>
            </a:endParaRPr>
          </a:p>
          <a:p>
            <a:pPr indent="-342900" lvl="0" marL="342900" marR="0" rtl="0" algn="l">
              <a:lnSpc>
                <a:spcPct val="75000"/>
              </a:lnSpc>
              <a:spcBef>
                <a:spcPts val="520"/>
              </a:spcBef>
              <a:spcAft>
                <a:spcPts val="0"/>
              </a:spcAft>
              <a:buClr>
                <a:srgbClr val="FF0000"/>
              </a:buClr>
              <a:buSzPts val="2600"/>
              <a:buFont typeface="Arial"/>
              <a:buChar char="•"/>
            </a:pPr>
            <a:r>
              <a:rPr b="0" i="0" lang="en-US" sz="2600" u="none" cap="none" strike="noStrike">
                <a:solidFill>
                  <a:srgbClr val="FF0000"/>
                </a:solidFill>
                <a:latin typeface="Calibri"/>
                <a:ea typeface="Calibri"/>
                <a:cs typeface="Calibri"/>
                <a:sym typeface="Calibri"/>
              </a:rPr>
              <a:t>Frame Pointer	$30		$fp</a:t>
            </a:r>
            <a:endParaRPr b="0" i="0" sz="2600" u="none" cap="none" strike="noStrike">
              <a:solidFill>
                <a:srgbClr val="FF0000"/>
              </a:solidFill>
              <a:latin typeface="Calibri"/>
              <a:ea typeface="Calibri"/>
              <a:cs typeface="Calibri"/>
              <a:sym typeface="Calibri"/>
            </a:endParaRPr>
          </a:p>
          <a:p>
            <a:pPr indent="-342900" lvl="0" marL="342900" marR="0" rtl="0" algn="l">
              <a:lnSpc>
                <a:spcPct val="75000"/>
              </a:lnSpc>
              <a:spcBef>
                <a:spcPts val="52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Return Address	$31		$ra</a:t>
            </a:r>
            <a:endParaRPr b="0" i="0" sz="2400" u="none" cap="none" strike="noStrike">
              <a:solidFill>
                <a:schemeClr val="dk1"/>
              </a:solidFill>
              <a:latin typeface="Calibri"/>
              <a:ea typeface="Calibri"/>
              <a:cs typeface="Calibri"/>
              <a:sym typeface="Calibri"/>
            </a:endParaRPr>
          </a:p>
        </p:txBody>
      </p:sp>
      <p:sp>
        <p:nvSpPr>
          <p:cNvPr id="1243" name="Google Shape;1243;p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44" name="Google Shape;1244;p9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245" name="Google Shape;1245;p9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The Remaining Registers</a:t>
            </a:r>
            <a:endParaRPr b="0" i="0" sz="4400" u="none" cap="none" strike="noStrike">
              <a:solidFill>
                <a:schemeClr val="accent1"/>
              </a:solidFill>
              <a:latin typeface="Calibri"/>
              <a:ea typeface="Calibri"/>
              <a:cs typeface="Calibri"/>
              <a:sym typeface="Calibri"/>
            </a:endParaRPr>
          </a:p>
        </p:txBody>
      </p:sp>
      <p:sp>
        <p:nvSpPr>
          <p:cNvPr id="1251" name="Google Shape;1251;p95"/>
          <p:cNvSpPr txBox="1"/>
          <p:nvPr>
            <p:ph idx="1" type="body"/>
          </p:nvPr>
        </p:nvSpPr>
        <p:spPr>
          <a:xfrm>
            <a:off x="457200" y="1219199"/>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$at </a:t>
            </a:r>
            <a:r>
              <a:rPr b="0" i="0" lang="en-US" sz="3200" u="none" cap="none" strike="noStrike">
                <a:solidFill>
                  <a:schemeClr val="dk1"/>
                </a:solidFill>
                <a:latin typeface="Calibri"/>
                <a:ea typeface="Calibri"/>
                <a:cs typeface="Calibri"/>
                <a:sym typeface="Calibri"/>
              </a:rPr>
              <a:t>(assembler)</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Used for intermediate calculations by the assembler (pseudo-code); </a:t>
            </a:r>
            <a:r>
              <a:rPr b="0" i="1" lang="en-US" sz="2800" u="none" cap="none" strike="noStrike">
                <a:solidFill>
                  <a:schemeClr val="dk1"/>
                </a:solidFill>
                <a:latin typeface="Calibri"/>
                <a:ea typeface="Calibri"/>
                <a:cs typeface="Calibri"/>
                <a:sym typeface="Calibri"/>
              </a:rPr>
              <a:t>unsafe to use</a:t>
            </a:r>
            <a:endParaRPr/>
          </a:p>
          <a:p>
            <a:pPr indent="-342900" lvl="0" marL="342900" marR="0" rtl="0" algn="l">
              <a:lnSpc>
                <a:spcPct val="90000"/>
              </a:lnSpc>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$k0-$k1 </a:t>
            </a:r>
            <a:r>
              <a:rPr b="0" i="0" lang="en-US" sz="3200" u="none" cap="none" strike="noStrike">
                <a:solidFill>
                  <a:schemeClr val="dk1"/>
                </a:solidFill>
                <a:latin typeface="Calibri"/>
                <a:ea typeface="Calibri"/>
                <a:cs typeface="Calibri"/>
                <a:sym typeface="Calibri"/>
              </a:rPr>
              <a:t>(kernal)</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May be used by the OS at any time; </a:t>
            </a:r>
            <a:r>
              <a:rPr b="0" i="1" lang="en-US" sz="2800" u="none" cap="none" strike="noStrike">
                <a:solidFill>
                  <a:schemeClr val="dk1"/>
                </a:solidFill>
                <a:latin typeface="Calibri"/>
                <a:ea typeface="Calibri"/>
                <a:cs typeface="Calibri"/>
                <a:sym typeface="Calibri"/>
              </a:rPr>
              <a:t>unsafe to use</a:t>
            </a:r>
            <a:endParaRPr/>
          </a:p>
          <a:p>
            <a:pPr indent="-342900" lvl="0" marL="342900" marR="0" rtl="0" algn="l">
              <a:lnSpc>
                <a:spcPct val="90000"/>
              </a:lnSpc>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$gp </a:t>
            </a:r>
            <a:r>
              <a:rPr b="0" i="0" lang="en-US" sz="3200" u="none" cap="none" strike="noStrike">
                <a:solidFill>
                  <a:schemeClr val="dk1"/>
                </a:solidFill>
                <a:latin typeface="Calibri"/>
                <a:ea typeface="Calibri"/>
                <a:cs typeface="Calibri"/>
                <a:sym typeface="Calibri"/>
              </a:rPr>
              <a:t>(global pointer)</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Points to global variables in Static Data; </a:t>
            </a:r>
            <a:r>
              <a:rPr b="0" i="1" lang="en-US" sz="2800" u="none" cap="none" strike="noStrike">
                <a:solidFill>
                  <a:schemeClr val="dk1"/>
                </a:solidFill>
                <a:latin typeface="Calibri"/>
                <a:ea typeface="Calibri"/>
                <a:cs typeface="Calibri"/>
                <a:sym typeface="Calibri"/>
              </a:rPr>
              <a:t>rarely used</a:t>
            </a:r>
            <a:endParaRPr/>
          </a:p>
          <a:p>
            <a:pPr indent="-342900" lvl="0" marL="342900" marR="0" rtl="0" algn="l">
              <a:lnSpc>
                <a:spcPct val="90000"/>
              </a:lnSpc>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$fp </a:t>
            </a:r>
            <a:r>
              <a:rPr b="0" i="0" lang="en-US" sz="3200" u="none" cap="none" strike="noStrike">
                <a:solidFill>
                  <a:schemeClr val="dk1"/>
                </a:solidFill>
                <a:latin typeface="Calibri"/>
                <a:ea typeface="Calibri"/>
                <a:cs typeface="Calibri"/>
                <a:sym typeface="Calibri"/>
              </a:rPr>
              <a:t>(frame pointer)</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Points to top of current frame in Stack; </a:t>
            </a:r>
            <a:r>
              <a:rPr b="0" i="1" lang="en-US" sz="2800" u="none" cap="none" strike="noStrike">
                <a:solidFill>
                  <a:schemeClr val="dk1"/>
                </a:solidFill>
                <a:latin typeface="Calibri"/>
                <a:ea typeface="Calibri"/>
                <a:cs typeface="Calibri"/>
                <a:sym typeface="Calibri"/>
              </a:rPr>
              <a:t>rarely used</a:t>
            </a:r>
            <a:endParaRPr b="0" i="1" sz="2800" u="none" cap="none" strike="noStrike">
              <a:solidFill>
                <a:schemeClr val="dk1"/>
              </a:solidFill>
              <a:latin typeface="Calibri"/>
              <a:ea typeface="Calibri"/>
              <a:cs typeface="Calibri"/>
              <a:sym typeface="Calibri"/>
            </a:endParaRPr>
          </a:p>
        </p:txBody>
      </p:sp>
      <p:sp>
        <p:nvSpPr>
          <p:cNvPr id="1252" name="Google Shape;1252;p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53" name="Google Shape;1253;p9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254" name="Google Shape;1254;p9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1260" name="Google Shape;1260;p96"/>
          <p:cNvSpPr txBox="1"/>
          <p:nvPr>
            <p:ph idx="1" type="body"/>
          </p:nvPr>
        </p:nvSpPr>
        <p:spPr>
          <a:xfrm>
            <a:off x="457200" y="1219199"/>
            <a:ext cx="8229600" cy="49377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Clr>
                <a:srgbClr val="A5A5A5"/>
              </a:buClr>
              <a:buSzPts val="3200"/>
              <a:buFont typeface="Arial"/>
              <a:buChar char="•"/>
            </a:pPr>
            <a:r>
              <a:rPr lang="en-US">
                <a:solidFill>
                  <a:srgbClr val="A5A5A5"/>
                </a:solidFill>
              </a:rPr>
              <a:t>More Memory Instructions</a:t>
            </a:r>
            <a:endParaRPr>
              <a:solidFill>
                <a:srgbClr val="A5A5A5"/>
              </a:solidFill>
            </a:endParaRPr>
          </a:p>
          <a:p>
            <a:pPr indent="-342900" lvl="0" marL="342900" marR="0" rtl="0" algn="l">
              <a:spcBef>
                <a:spcPts val="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Inequalities</a:t>
            </a:r>
            <a:endParaRPr>
              <a:solidFill>
                <a:srgbClr val="A5A5A5"/>
              </a:solidFill>
            </a:endParaRPr>
          </a:p>
          <a:p>
            <a:pPr indent="-342900" lvl="0" marL="342900" rtl="0" algn="l">
              <a:spcBef>
                <a:spcPts val="640"/>
              </a:spcBef>
              <a:spcAft>
                <a:spcPts val="0"/>
              </a:spcAft>
              <a:buClr>
                <a:srgbClr val="A5A5A5"/>
              </a:buClr>
              <a:buSzPts val="3200"/>
              <a:buFont typeface="Arial"/>
              <a:buChar char="•"/>
            </a:pPr>
            <a:r>
              <a:rPr lang="en-US">
                <a:solidFill>
                  <a:srgbClr val="A5A5A5"/>
                </a:solidFill>
              </a:rPr>
              <a:t>Administrivia</a:t>
            </a:r>
            <a:endParaRPr>
              <a:solidFill>
                <a:srgbClr val="A5A5A5"/>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Pseudo-Instructions</a:t>
            </a:r>
            <a:endParaRPr b="0" i="0" sz="3200" u="none" cap="none" strike="noStrike">
              <a:solidFill>
                <a:srgbClr val="A5A5A5"/>
              </a:solidFill>
              <a:latin typeface="Calibri"/>
              <a:ea typeface="Calibri"/>
              <a:cs typeface="Calibri"/>
              <a:sym typeface="Calibri"/>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Implementing Functions in MIPS</a:t>
            </a:r>
            <a:endParaRPr>
              <a:solidFill>
                <a:srgbClr val="A5A5A5"/>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Function Calling Conventions</a:t>
            </a:r>
            <a:endParaRPr>
              <a:solidFill>
                <a:srgbClr val="A5A5A5"/>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Remaining Registers</a:t>
            </a:r>
            <a:endParaRPr>
              <a:solidFill>
                <a:srgbClr val="A5A5A5"/>
              </a:solidFill>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Bonus:  Memory Address Convention</a:t>
            </a:r>
            <a:endParaRPr>
              <a:solidFill>
                <a:srgbClr val="FF0000"/>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Alter</a:t>
            </a:r>
            <a:r>
              <a:rPr lang="en-US">
                <a:solidFill>
                  <a:srgbClr val="A5A5A5"/>
                </a:solidFill>
              </a:rPr>
              <a:t>nate </a:t>
            </a:r>
            <a:r>
              <a:rPr b="0" i="0" lang="en-US" sz="3200" u="none" cap="none" strike="noStrike">
                <a:solidFill>
                  <a:srgbClr val="A5A5A5"/>
                </a:solidFill>
                <a:latin typeface="Calibri"/>
                <a:ea typeface="Calibri"/>
                <a:cs typeface="Calibri"/>
                <a:sym typeface="Calibri"/>
              </a:rPr>
              <a:t>Register Convention Analogy</a:t>
            </a:r>
            <a:endParaRPr/>
          </a:p>
        </p:txBody>
      </p:sp>
      <p:sp>
        <p:nvSpPr>
          <p:cNvPr id="1261" name="Google Shape;1261;p9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62" name="Google Shape;1262;p9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263" name="Google Shape;1263;p9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Memory Address Convention</a:t>
            </a:r>
            <a:endParaRPr b="0" i="0" sz="4400" u="none" cap="none" strike="noStrike">
              <a:solidFill>
                <a:schemeClr val="accent1"/>
              </a:solidFill>
              <a:latin typeface="Calibri"/>
              <a:ea typeface="Calibri"/>
              <a:cs typeface="Calibri"/>
              <a:sym typeface="Calibri"/>
            </a:endParaRPr>
          </a:p>
        </p:txBody>
      </p:sp>
      <p:sp>
        <p:nvSpPr>
          <p:cNvPr id="1273" name="Google Shape;1273;p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1274" name="Google Shape;1274;p97"/>
          <p:cNvGrpSpPr/>
          <p:nvPr/>
        </p:nvGrpSpPr>
        <p:grpSpPr>
          <a:xfrm>
            <a:off x="1371600" y="1600200"/>
            <a:ext cx="5486400" cy="4307844"/>
            <a:chOff x="1371600" y="1600200"/>
            <a:chExt cx="5486400" cy="4307844"/>
          </a:xfrm>
        </p:grpSpPr>
        <p:pic>
          <p:nvPicPr>
            <p:cNvPr id="1275" name="Google Shape;1275;p97"/>
            <p:cNvPicPr preferRelativeResize="0"/>
            <p:nvPr/>
          </p:nvPicPr>
          <p:blipFill rotWithShape="1">
            <a:blip r:embed="rId3">
              <a:alphaModFix/>
            </a:blip>
            <a:srcRect b="0" l="0" r="0" t="0"/>
            <a:stretch/>
          </p:blipFill>
          <p:spPr>
            <a:xfrm>
              <a:off x="1371600" y="1600200"/>
              <a:ext cx="5486400" cy="4307844"/>
            </a:xfrm>
            <a:prstGeom prst="rect">
              <a:avLst/>
            </a:prstGeom>
            <a:noFill/>
            <a:ln>
              <a:noFill/>
            </a:ln>
          </p:spPr>
        </p:pic>
        <p:sp>
          <p:nvSpPr>
            <p:cNvPr id="1276" name="Google Shape;1276;p97"/>
            <p:cNvSpPr/>
            <p:nvPr/>
          </p:nvSpPr>
          <p:spPr>
            <a:xfrm>
              <a:off x="1463039" y="4016829"/>
              <a:ext cx="2597331" cy="3156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7" name="Google Shape;1277;p97"/>
          <p:cNvSpPr txBox="1"/>
          <p:nvPr/>
        </p:nvSpPr>
        <p:spPr>
          <a:xfrm>
            <a:off x="6766560" y="4582886"/>
            <a:ext cx="101181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(Code)</a:t>
            </a:r>
            <a:endParaRPr sz="2400">
              <a:solidFill>
                <a:schemeClr val="dk1"/>
              </a:solidFill>
              <a:latin typeface="Calibri"/>
              <a:ea typeface="Calibri"/>
              <a:cs typeface="Calibri"/>
              <a:sym typeface="Calibri"/>
            </a:endParaRPr>
          </a:p>
        </p:txBody>
      </p:sp>
      <p:sp>
        <p:nvSpPr>
          <p:cNvPr id="1278" name="Google Shape;1278;p97"/>
          <p:cNvSpPr txBox="1"/>
          <p:nvPr/>
        </p:nvSpPr>
        <p:spPr>
          <a:xfrm>
            <a:off x="6766560" y="3341915"/>
            <a:ext cx="102624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(Heap)</a:t>
            </a:r>
            <a:endParaRPr sz="2400">
              <a:solidFill>
                <a:schemeClr val="dk1"/>
              </a:solidFill>
              <a:latin typeface="Calibri"/>
              <a:ea typeface="Calibri"/>
              <a:cs typeface="Calibri"/>
              <a:sym typeface="Calibri"/>
            </a:endParaRPr>
          </a:p>
        </p:txBody>
      </p:sp>
      <p:sp>
        <p:nvSpPr>
          <p:cNvPr id="1279" name="Google Shape;1279;p9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280" name="Google Shape;1280;p9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457200" y="-2587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Endianness</a:t>
            </a:r>
            <a:endParaRPr b="0" i="0" sz="4400" u="none" cap="none" strike="noStrike">
              <a:solidFill>
                <a:schemeClr val="accent1"/>
              </a:solidFill>
              <a:latin typeface="Calibri"/>
              <a:ea typeface="Calibri"/>
              <a:cs typeface="Calibri"/>
              <a:sym typeface="Calibri"/>
            </a:endParaRPr>
          </a:p>
        </p:txBody>
      </p:sp>
      <p:sp>
        <p:nvSpPr>
          <p:cNvPr id="283" name="Google Shape;283;p35"/>
          <p:cNvSpPr txBox="1"/>
          <p:nvPr>
            <p:ph idx="1" type="body"/>
          </p:nvPr>
        </p:nvSpPr>
        <p:spPr>
          <a:xfrm>
            <a:off x="446800" y="822956"/>
            <a:ext cx="8229600" cy="1977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00B7A5"/>
              </a:buClr>
              <a:buSzPts val="2800"/>
              <a:buFont typeface="Arial"/>
              <a:buChar char="•"/>
            </a:pPr>
            <a:r>
              <a:rPr b="0" i="0" lang="en-US" sz="2800" u="none" cap="none" strike="noStrike">
                <a:solidFill>
                  <a:srgbClr val="00B7A5"/>
                </a:solidFill>
                <a:latin typeface="Calibri"/>
                <a:ea typeface="Calibri"/>
                <a:cs typeface="Calibri"/>
                <a:sym typeface="Calibri"/>
              </a:rPr>
              <a:t>Big Endian:  </a:t>
            </a:r>
            <a:r>
              <a:rPr b="0" i="0" lang="en-US" sz="2400" u="none" cap="none" strike="noStrike">
                <a:solidFill>
                  <a:schemeClr val="dk1"/>
                </a:solidFill>
                <a:latin typeface="Calibri"/>
                <a:ea typeface="Calibri"/>
                <a:cs typeface="Calibri"/>
                <a:sym typeface="Calibri"/>
              </a:rPr>
              <a:t>Most-significant byte at least address of word</a:t>
            </a:r>
            <a:endParaRPr/>
          </a:p>
          <a:p>
            <a:pPr indent="-285750" lvl="1" marL="74295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word address = address of most significant byte</a:t>
            </a:r>
            <a:endParaRPr/>
          </a:p>
          <a:p>
            <a:pPr indent="-342900" lvl="0" marL="342900" marR="0" rtl="0" algn="l">
              <a:lnSpc>
                <a:spcPct val="80000"/>
              </a:lnSpc>
              <a:spcBef>
                <a:spcPts val="560"/>
              </a:spcBef>
              <a:spcAft>
                <a:spcPts val="0"/>
              </a:spcAft>
              <a:buClr>
                <a:schemeClr val="accent1"/>
              </a:buClr>
              <a:buSzPts val="2800"/>
              <a:buFont typeface="Arial"/>
              <a:buChar char="•"/>
            </a:pPr>
            <a:r>
              <a:rPr b="0" i="0" lang="en-US" sz="2800" u="none" cap="none" strike="noStrike">
                <a:solidFill>
                  <a:schemeClr val="accent1"/>
                </a:solidFill>
                <a:latin typeface="Calibri"/>
                <a:ea typeface="Calibri"/>
                <a:cs typeface="Calibri"/>
                <a:sym typeface="Calibri"/>
              </a:rPr>
              <a:t>Little Endian:  </a:t>
            </a:r>
            <a:r>
              <a:rPr b="0" i="0" lang="en-US" sz="2400" u="none" cap="none" strike="noStrike">
                <a:solidFill>
                  <a:schemeClr val="dk1"/>
                </a:solidFill>
                <a:latin typeface="Calibri"/>
                <a:ea typeface="Calibri"/>
                <a:cs typeface="Calibri"/>
                <a:sym typeface="Calibri"/>
              </a:rPr>
              <a:t>Least-significant byte at least address of word</a:t>
            </a:r>
            <a:endParaRPr/>
          </a:p>
          <a:p>
            <a:pPr indent="-285750" lvl="1" marL="74295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word address = address of least significant byte</a:t>
            </a:r>
            <a:endParaRPr/>
          </a:p>
          <a:p>
            <a:pPr indent="0" lvl="0" marL="0" marR="0" rtl="0" algn="l">
              <a:lnSpc>
                <a:spcPct val="100000"/>
              </a:lnSpc>
              <a:spcBef>
                <a:spcPts val="56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84" name="Google Shape;284;p3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85" name="Google Shape;285;p35"/>
          <p:cNvSpPr/>
          <p:nvPr/>
        </p:nvSpPr>
        <p:spPr>
          <a:xfrm>
            <a:off x="-34624" y="3862725"/>
            <a:ext cx="976200" cy="284100"/>
          </a:xfrm>
          <a:prstGeom prst="rect">
            <a:avLst/>
          </a:prstGeom>
          <a:noFill/>
          <a:ln>
            <a:noFill/>
          </a:ln>
        </p:spPr>
        <p:txBody>
          <a:bodyPr anchorCtr="0" anchor="t" bIns="25400" lIns="63500" spcFirstLastPara="1" rIns="63500" wrap="square" tIns="25400">
            <a:noAutofit/>
          </a:bodyPr>
          <a:lstStyle/>
          <a:p>
            <a:pPr indent="0" lvl="0" marL="0" marR="0" rtl="0" algn="r">
              <a:lnSpc>
                <a:spcPct val="85000"/>
              </a:lnSpc>
              <a:spcBef>
                <a:spcPts val="0"/>
              </a:spcBef>
              <a:spcAft>
                <a:spcPts val="0"/>
              </a:spcAft>
              <a:buNone/>
            </a:pPr>
            <a:r>
              <a:rPr b="1" lang="en-US" sz="1800">
                <a:solidFill>
                  <a:schemeClr val="dk1"/>
                </a:solidFill>
                <a:latin typeface="Arial"/>
                <a:ea typeface="Arial"/>
                <a:cs typeface="Arial"/>
                <a:sym typeface="Arial"/>
              </a:rPr>
              <a:t>msb</a:t>
            </a:r>
            <a:endParaRPr b="1" sz="1800">
              <a:solidFill>
                <a:schemeClr val="dk1"/>
              </a:solidFill>
              <a:latin typeface="Arial"/>
              <a:ea typeface="Arial"/>
              <a:cs typeface="Arial"/>
              <a:sym typeface="Arial"/>
            </a:endParaRPr>
          </a:p>
        </p:txBody>
      </p:sp>
      <p:sp>
        <p:nvSpPr>
          <p:cNvPr id="286" name="Google Shape;286;p35"/>
          <p:cNvSpPr/>
          <p:nvPr/>
        </p:nvSpPr>
        <p:spPr>
          <a:xfrm>
            <a:off x="8177766" y="3861150"/>
            <a:ext cx="915900" cy="284100"/>
          </a:xfrm>
          <a:prstGeom prst="rect">
            <a:avLst/>
          </a:prstGeom>
          <a:noFill/>
          <a:ln>
            <a:noFill/>
          </a:ln>
        </p:spPr>
        <p:txBody>
          <a:bodyPr anchorCtr="0" anchor="t" bIns="25400" lIns="63500" spcFirstLastPara="1" rIns="63500" wrap="square" tIns="25400">
            <a:noAutofit/>
          </a:bodyPr>
          <a:lstStyle/>
          <a:p>
            <a:pPr indent="0" lvl="0" marL="0" marR="0" rtl="0" algn="l">
              <a:lnSpc>
                <a:spcPct val="85000"/>
              </a:lnSpc>
              <a:spcBef>
                <a:spcPts val="0"/>
              </a:spcBef>
              <a:spcAft>
                <a:spcPts val="0"/>
              </a:spcAft>
              <a:buNone/>
            </a:pPr>
            <a:r>
              <a:rPr b="1" lang="en-US" sz="1800">
                <a:solidFill>
                  <a:schemeClr val="dk1"/>
                </a:solidFill>
                <a:latin typeface="Arial"/>
                <a:ea typeface="Arial"/>
                <a:cs typeface="Arial"/>
                <a:sym typeface="Arial"/>
              </a:rPr>
              <a:t>lsb</a:t>
            </a:r>
            <a:endParaRPr b="1" sz="1800">
              <a:solidFill>
                <a:schemeClr val="dk1"/>
              </a:solidFill>
              <a:latin typeface="Arial"/>
              <a:ea typeface="Arial"/>
              <a:cs typeface="Arial"/>
              <a:sym typeface="Arial"/>
            </a:endParaRPr>
          </a:p>
        </p:txBody>
      </p:sp>
      <p:sp>
        <p:nvSpPr>
          <p:cNvPr id="287" name="Google Shape;287;p35"/>
          <p:cNvSpPr/>
          <p:nvPr/>
        </p:nvSpPr>
        <p:spPr>
          <a:xfrm>
            <a:off x="952476" y="4319925"/>
            <a:ext cx="7239000" cy="286800"/>
          </a:xfrm>
          <a:prstGeom prst="rect">
            <a:avLst/>
          </a:prstGeom>
          <a:noFill/>
          <a:ln>
            <a:noFill/>
          </a:ln>
        </p:spPr>
        <p:txBody>
          <a:bodyPr anchorCtr="0" anchor="t" bIns="25400" lIns="63500" spcFirstLastPara="1" rIns="63500" wrap="square" tIns="25400">
            <a:noAutofit/>
          </a:bodyPr>
          <a:lstStyle/>
          <a:p>
            <a:pPr indent="0" lvl="0" marL="0" marR="0" rtl="0" algn="l">
              <a:lnSpc>
                <a:spcPct val="85000"/>
              </a:lnSpc>
              <a:spcBef>
                <a:spcPts val="0"/>
              </a:spcBef>
              <a:spcAft>
                <a:spcPts val="0"/>
              </a:spcAft>
              <a:buNone/>
            </a:pPr>
            <a:r>
              <a:rPr b="1" lang="en-US" sz="1800">
                <a:solidFill>
                  <a:schemeClr val="accent1"/>
                </a:solidFill>
                <a:latin typeface="Arial"/>
                <a:ea typeface="Arial"/>
                <a:cs typeface="Arial"/>
                <a:sym typeface="Arial"/>
              </a:rPr>
              <a:t>3($s0)			2($s0)			1($</a:t>
            </a:r>
            <a:r>
              <a:rPr b="1" lang="en-US" sz="1800">
                <a:solidFill>
                  <a:schemeClr val="accent1"/>
                </a:solidFill>
              </a:rPr>
              <a:t>s0)		</a:t>
            </a:r>
            <a:r>
              <a:rPr b="1" lang="en-US" sz="1800">
                <a:solidFill>
                  <a:schemeClr val="accent1"/>
                </a:solidFill>
                <a:latin typeface="Arial"/>
                <a:ea typeface="Arial"/>
                <a:cs typeface="Arial"/>
                <a:sym typeface="Arial"/>
              </a:rPr>
              <a:t>	0($s0)</a:t>
            </a:r>
            <a:endParaRPr b="1" sz="1800">
              <a:solidFill>
                <a:schemeClr val="accent1"/>
              </a:solidFill>
              <a:latin typeface="Arial"/>
              <a:ea typeface="Arial"/>
              <a:cs typeface="Arial"/>
              <a:sym typeface="Arial"/>
            </a:endParaRPr>
          </a:p>
        </p:txBody>
      </p:sp>
      <p:sp>
        <p:nvSpPr>
          <p:cNvPr id="288" name="Google Shape;288;p35"/>
          <p:cNvSpPr/>
          <p:nvPr/>
        </p:nvSpPr>
        <p:spPr>
          <a:xfrm>
            <a:off x="938828" y="3329325"/>
            <a:ext cx="7239000" cy="286800"/>
          </a:xfrm>
          <a:prstGeom prst="rect">
            <a:avLst/>
          </a:prstGeom>
          <a:noFill/>
          <a:ln>
            <a:noFill/>
          </a:ln>
        </p:spPr>
        <p:txBody>
          <a:bodyPr anchorCtr="0" anchor="t" bIns="25400" lIns="63500" spcFirstLastPara="1" rIns="63500" wrap="square" tIns="25400">
            <a:noAutofit/>
          </a:bodyPr>
          <a:lstStyle/>
          <a:p>
            <a:pPr indent="457200" lvl="0" marL="457200" marR="0" rtl="0" algn="l">
              <a:lnSpc>
                <a:spcPct val="85000"/>
              </a:lnSpc>
              <a:spcBef>
                <a:spcPts val="0"/>
              </a:spcBef>
              <a:spcAft>
                <a:spcPts val="0"/>
              </a:spcAft>
              <a:buNone/>
            </a:pPr>
            <a:r>
              <a:rPr b="1" lang="en-US" sz="1800">
                <a:solidFill>
                  <a:srgbClr val="00B7A5"/>
                </a:solidFill>
                <a:latin typeface="Arial"/>
                <a:ea typeface="Arial"/>
                <a:cs typeface="Arial"/>
                <a:sym typeface="Arial"/>
              </a:rPr>
              <a:t>0($s0)			1($s0)			2($s0)			3($</a:t>
            </a:r>
            <a:r>
              <a:rPr b="1" lang="en-US" sz="1800">
                <a:solidFill>
                  <a:srgbClr val="00B7A5"/>
                </a:solidFill>
              </a:rPr>
              <a:t>s0)</a:t>
            </a:r>
            <a:endParaRPr b="1" sz="1800">
              <a:solidFill>
                <a:srgbClr val="00B7A5"/>
              </a:solidFill>
              <a:latin typeface="Arial"/>
              <a:ea typeface="Arial"/>
              <a:cs typeface="Arial"/>
              <a:sym typeface="Arial"/>
            </a:endParaRPr>
          </a:p>
        </p:txBody>
      </p:sp>
      <p:grpSp>
        <p:nvGrpSpPr>
          <p:cNvPr id="289" name="Google Shape;289;p35"/>
          <p:cNvGrpSpPr/>
          <p:nvPr/>
        </p:nvGrpSpPr>
        <p:grpSpPr>
          <a:xfrm>
            <a:off x="42672" y="3328416"/>
            <a:ext cx="1657560" cy="286800"/>
            <a:chOff x="499872" y="3785616"/>
            <a:chExt cx="1657560" cy="286800"/>
          </a:xfrm>
        </p:grpSpPr>
        <p:sp>
          <p:nvSpPr>
            <p:cNvPr id="290" name="Google Shape;290;p35"/>
            <p:cNvSpPr/>
            <p:nvPr/>
          </p:nvSpPr>
          <p:spPr>
            <a:xfrm>
              <a:off x="499872" y="3785616"/>
              <a:ext cx="1282500" cy="286800"/>
            </a:xfrm>
            <a:prstGeom prst="rect">
              <a:avLst/>
            </a:prstGeom>
            <a:noFill/>
            <a:ln>
              <a:noFill/>
            </a:ln>
          </p:spPr>
          <p:txBody>
            <a:bodyPr anchorCtr="0" anchor="t" bIns="25400" lIns="63500" spcFirstLastPara="1" rIns="63500" wrap="square" tIns="25400">
              <a:noAutofit/>
            </a:bodyPr>
            <a:lstStyle/>
            <a:p>
              <a:pPr indent="0" lvl="0" marL="0" marR="0" rtl="0" algn="l">
                <a:lnSpc>
                  <a:spcPct val="85000"/>
                </a:lnSpc>
                <a:spcBef>
                  <a:spcPts val="0"/>
                </a:spcBef>
                <a:spcAft>
                  <a:spcPts val="0"/>
                </a:spcAft>
                <a:buNone/>
              </a:pPr>
              <a:r>
                <a:rPr b="1" i="1" lang="en-US" sz="1800">
                  <a:solidFill>
                    <a:srgbClr val="00B7A5"/>
                  </a:solidFill>
                  <a:latin typeface="Arial"/>
                  <a:ea typeface="Arial"/>
                  <a:cs typeface="Arial"/>
                  <a:sym typeface="Arial"/>
                </a:rPr>
                <a:t>big endian</a:t>
              </a:r>
              <a:endParaRPr b="1" i="1" sz="1800">
                <a:solidFill>
                  <a:srgbClr val="00B7A5"/>
                </a:solidFill>
                <a:latin typeface="Arial"/>
                <a:ea typeface="Arial"/>
                <a:cs typeface="Arial"/>
                <a:sym typeface="Arial"/>
              </a:endParaRPr>
            </a:p>
          </p:txBody>
        </p:sp>
        <p:cxnSp>
          <p:nvCxnSpPr>
            <p:cNvPr id="291" name="Google Shape;291;p35"/>
            <p:cNvCxnSpPr/>
            <p:nvPr/>
          </p:nvCxnSpPr>
          <p:spPr>
            <a:xfrm>
              <a:off x="1780032" y="3928989"/>
              <a:ext cx="377400" cy="10200"/>
            </a:xfrm>
            <a:prstGeom prst="straightConnector1">
              <a:avLst/>
            </a:prstGeom>
            <a:noFill/>
            <a:ln cap="flat" cmpd="sng" w="25400">
              <a:solidFill>
                <a:srgbClr val="00B7A5"/>
              </a:solidFill>
              <a:prstDash val="solid"/>
              <a:round/>
              <a:headEnd len="sm" w="sm" type="none"/>
              <a:tailEnd len="med" w="med" type="stealth"/>
            </a:ln>
          </p:spPr>
        </p:cxnSp>
      </p:grpSp>
      <p:grpSp>
        <p:nvGrpSpPr>
          <p:cNvPr id="292" name="Google Shape;292;p35"/>
          <p:cNvGrpSpPr/>
          <p:nvPr/>
        </p:nvGrpSpPr>
        <p:grpSpPr>
          <a:xfrm>
            <a:off x="7300021" y="4315975"/>
            <a:ext cx="1813309" cy="286800"/>
            <a:chOff x="6922979" y="3401568"/>
            <a:chExt cx="2114400" cy="286800"/>
          </a:xfrm>
        </p:grpSpPr>
        <p:sp>
          <p:nvSpPr>
            <p:cNvPr id="293" name="Google Shape;293;p35"/>
            <p:cNvSpPr/>
            <p:nvPr/>
          </p:nvSpPr>
          <p:spPr>
            <a:xfrm>
              <a:off x="7306379" y="3401568"/>
              <a:ext cx="1731000" cy="286800"/>
            </a:xfrm>
            <a:prstGeom prst="rect">
              <a:avLst/>
            </a:prstGeom>
            <a:noFill/>
            <a:ln>
              <a:noFill/>
            </a:ln>
          </p:spPr>
          <p:txBody>
            <a:bodyPr anchorCtr="0" anchor="t" bIns="25400" lIns="63500" spcFirstLastPara="1" rIns="63500" wrap="square" tIns="25400">
              <a:noAutofit/>
            </a:bodyPr>
            <a:lstStyle/>
            <a:p>
              <a:pPr indent="0" lvl="0" marL="0" marR="0" rtl="0" algn="l">
                <a:lnSpc>
                  <a:spcPct val="85000"/>
                </a:lnSpc>
                <a:spcBef>
                  <a:spcPts val="0"/>
                </a:spcBef>
                <a:spcAft>
                  <a:spcPts val="0"/>
                </a:spcAft>
                <a:buNone/>
              </a:pPr>
              <a:r>
                <a:rPr b="1" i="1" lang="en-US" sz="1800">
                  <a:solidFill>
                    <a:schemeClr val="accent1"/>
                  </a:solidFill>
                  <a:latin typeface="Arial"/>
                  <a:ea typeface="Arial"/>
                  <a:cs typeface="Arial"/>
                  <a:sym typeface="Arial"/>
                </a:rPr>
                <a:t>little endian</a:t>
              </a:r>
              <a:endParaRPr b="1" i="1" sz="1800">
                <a:solidFill>
                  <a:schemeClr val="accent1"/>
                </a:solidFill>
                <a:latin typeface="Arial"/>
                <a:ea typeface="Arial"/>
                <a:cs typeface="Arial"/>
                <a:sym typeface="Arial"/>
              </a:endParaRPr>
            </a:p>
          </p:txBody>
        </p:sp>
        <p:cxnSp>
          <p:nvCxnSpPr>
            <p:cNvPr id="294" name="Google Shape;294;p35"/>
            <p:cNvCxnSpPr>
              <a:stCxn id="293" idx="1"/>
            </p:cNvCxnSpPr>
            <p:nvPr/>
          </p:nvCxnSpPr>
          <p:spPr>
            <a:xfrm rot="10800000">
              <a:off x="6922979" y="3542268"/>
              <a:ext cx="383400" cy="2700"/>
            </a:xfrm>
            <a:prstGeom prst="straightConnector1">
              <a:avLst/>
            </a:prstGeom>
            <a:noFill/>
            <a:ln cap="flat" cmpd="sng" w="25400">
              <a:solidFill>
                <a:schemeClr val="accent1"/>
              </a:solidFill>
              <a:prstDash val="solid"/>
              <a:round/>
              <a:headEnd len="sm" w="sm" type="none"/>
              <a:tailEnd len="med" w="med" type="stealth"/>
            </a:ln>
          </p:spPr>
        </p:cxnSp>
      </p:grpSp>
      <p:graphicFrame>
        <p:nvGraphicFramePr>
          <p:cNvPr id="295" name="Google Shape;295;p35"/>
          <p:cNvGraphicFramePr/>
          <p:nvPr/>
        </p:nvGraphicFramePr>
        <p:xfrm>
          <a:off x="952500" y="3666100"/>
          <a:ext cx="3000000" cy="3000000"/>
        </p:xfrm>
        <a:graphic>
          <a:graphicData uri="http://schemas.openxmlformats.org/drawingml/2006/table">
            <a:tbl>
              <a:tblPr>
                <a:noFill/>
                <a:tableStyleId>{88AE0F79-38FA-451C-ABDB-B918C2D0A149}</a:tableStyleId>
              </a:tblPr>
              <a:tblGrid>
                <a:gridCol w="1809750"/>
                <a:gridCol w="1809750"/>
                <a:gridCol w="1809750"/>
                <a:gridCol w="1809750"/>
              </a:tblGrid>
              <a:tr h="381000">
                <a:tc>
                  <a:txBody>
                    <a:bodyPr/>
                    <a:lstStyle/>
                    <a:p>
                      <a:pPr indent="0" lvl="0" marL="0" rtl="0" algn="ctr">
                        <a:lnSpc>
                          <a:spcPct val="90000"/>
                        </a:lnSpc>
                        <a:spcBef>
                          <a:spcPts val="0"/>
                        </a:spcBef>
                        <a:spcAft>
                          <a:spcPts val="0"/>
                        </a:spcAft>
                        <a:buNone/>
                      </a:pPr>
                      <a:r>
                        <a:rPr lang="en-US" sz="2775">
                          <a:solidFill>
                            <a:schemeClr val="dk1"/>
                          </a:solidFill>
                          <a:latin typeface="Courier New"/>
                          <a:ea typeface="Courier New"/>
                          <a:cs typeface="Courier New"/>
                          <a:sym typeface="Courier New"/>
                        </a:rPr>
                        <a:t>00</a:t>
                      </a:r>
                      <a:endParaRPr/>
                    </a:p>
                  </a:txBody>
                  <a:tcPr marT="91425" marB="91425" marR="91425" marL="91425">
                    <a:solidFill>
                      <a:srgbClr val="D9D2E9"/>
                    </a:solidFill>
                  </a:tcPr>
                </a:tc>
                <a:tc>
                  <a:txBody>
                    <a:bodyPr/>
                    <a:lstStyle/>
                    <a:p>
                      <a:pPr indent="0" lvl="0" marL="0" rtl="0" algn="ctr">
                        <a:lnSpc>
                          <a:spcPct val="90000"/>
                        </a:lnSpc>
                        <a:spcBef>
                          <a:spcPts val="0"/>
                        </a:spcBef>
                        <a:spcAft>
                          <a:spcPts val="0"/>
                        </a:spcAft>
                        <a:buNone/>
                      </a:pPr>
                      <a:r>
                        <a:rPr lang="en-US" sz="2775">
                          <a:solidFill>
                            <a:schemeClr val="dk1"/>
                          </a:solidFill>
                          <a:latin typeface="Courier New"/>
                          <a:ea typeface="Courier New"/>
                          <a:cs typeface="Courier New"/>
                          <a:sym typeface="Courier New"/>
                        </a:rPr>
                        <a:t>00</a:t>
                      </a:r>
                      <a:endParaRPr/>
                    </a:p>
                  </a:txBody>
                  <a:tcPr marT="91425" marB="91425" marR="91425" marL="91425">
                    <a:solidFill>
                      <a:srgbClr val="D9D2E9"/>
                    </a:solidFill>
                  </a:tcPr>
                </a:tc>
                <a:tc>
                  <a:txBody>
                    <a:bodyPr/>
                    <a:lstStyle/>
                    <a:p>
                      <a:pPr indent="0" lvl="0" marL="0" rtl="0" algn="ctr">
                        <a:lnSpc>
                          <a:spcPct val="90000"/>
                        </a:lnSpc>
                        <a:spcBef>
                          <a:spcPts val="0"/>
                        </a:spcBef>
                        <a:spcAft>
                          <a:spcPts val="0"/>
                        </a:spcAft>
                        <a:buNone/>
                      </a:pPr>
                      <a:r>
                        <a:rPr lang="en-US" sz="2775">
                          <a:solidFill>
                            <a:schemeClr val="dk1"/>
                          </a:solidFill>
                          <a:latin typeface="Courier New"/>
                          <a:ea typeface="Courier New"/>
                          <a:cs typeface="Courier New"/>
                          <a:sym typeface="Courier New"/>
                        </a:rPr>
                        <a:t>01</a:t>
                      </a:r>
                      <a:endParaRPr/>
                    </a:p>
                  </a:txBody>
                  <a:tcPr marT="91425" marB="91425" marR="91425" marL="91425">
                    <a:solidFill>
                      <a:srgbClr val="D9D2E9"/>
                    </a:solidFill>
                  </a:tcPr>
                </a:tc>
                <a:tc>
                  <a:txBody>
                    <a:bodyPr/>
                    <a:lstStyle/>
                    <a:p>
                      <a:pPr indent="0" lvl="0" marL="0" rtl="0" algn="ctr">
                        <a:lnSpc>
                          <a:spcPct val="90000"/>
                        </a:lnSpc>
                        <a:spcBef>
                          <a:spcPts val="0"/>
                        </a:spcBef>
                        <a:spcAft>
                          <a:spcPts val="0"/>
                        </a:spcAft>
                        <a:buNone/>
                      </a:pPr>
                      <a:r>
                        <a:rPr lang="en-US" sz="2775">
                          <a:solidFill>
                            <a:schemeClr val="dk1"/>
                          </a:solidFill>
                          <a:latin typeface="Courier New"/>
                          <a:ea typeface="Courier New"/>
                          <a:cs typeface="Courier New"/>
                          <a:sym typeface="Courier New"/>
                        </a:rPr>
                        <a:t>80</a:t>
                      </a:r>
                      <a:endParaRPr/>
                    </a:p>
                  </a:txBody>
                  <a:tcPr marT="91425" marB="91425" marR="91425" marL="91425">
                    <a:solidFill>
                      <a:srgbClr val="D9D2E9"/>
                    </a:solidFill>
                  </a:tcPr>
                </a:tc>
              </a:tr>
            </a:tbl>
          </a:graphicData>
        </a:graphic>
      </p:graphicFrame>
      <p:sp>
        <p:nvSpPr>
          <p:cNvPr id="296" name="Google Shape;296;p35"/>
          <p:cNvSpPr txBox="1"/>
          <p:nvPr/>
        </p:nvSpPr>
        <p:spPr>
          <a:xfrm>
            <a:off x="760100" y="2701625"/>
            <a:ext cx="6529200" cy="618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3000">
                <a:solidFill>
                  <a:schemeClr val="dk1"/>
                </a:solidFill>
                <a:latin typeface="Courier New"/>
                <a:ea typeface="Courier New"/>
                <a:cs typeface="Courier New"/>
                <a:sym typeface="Courier New"/>
              </a:rPr>
              <a:t>*($s0) = </a:t>
            </a:r>
            <a:r>
              <a:rPr lang="en-US" sz="2775">
                <a:solidFill>
                  <a:schemeClr val="dk1"/>
                </a:solidFill>
                <a:latin typeface="Courier New"/>
                <a:ea typeface="Courier New"/>
                <a:cs typeface="Courier New"/>
                <a:sym typeface="Courier New"/>
              </a:rPr>
              <a:t>0x00000180</a:t>
            </a:r>
            <a:r>
              <a:rPr lang="en-US" sz="3000">
                <a:solidFill>
                  <a:schemeClr val="dk1"/>
                </a:solidFill>
                <a:latin typeface="Courier New"/>
                <a:ea typeface="Courier New"/>
                <a:cs typeface="Courier New"/>
                <a:sym typeface="Courier New"/>
              </a:rPr>
              <a:t> </a:t>
            </a:r>
            <a:endParaRPr/>
          </a:p>
        </p:txBody>
      </p:sp>
      <p:sp>
        <p:nvSpPr>
          <p:cNvPr id="297" name="Google Shape;297;p35"/>
          <p:cNvSpPr txBox="1"/>
          <p:nvPr/>
        </p:nvSpPr>
        <p:spPr>
          <a:xfrm>
            <a:off x="446675" y="4896325"/>
            <a:ext cx="8229600" cy="1197600"/>
          </a:xfrm>
          <a:prstGeom prst="rect">
            <a:avLst/>
          </a:prstGeom>
          <a:noFill/>
          <a:ln>
            <a:noFill/>
          </a:ln>
        </p:spPr>
        <p:txBody>
          <a:bodyPr anchorCtr="0" anchor="t" bIns="91425" lIns="91425" spcFirstLastPara="1" rIns="91425" wrap="square" tIns="91425">
            <a:noAutofit/>
          </a:bodyPr>
          <a:lstStyle/>
          <a:p>
            <a:pPr indent="-342900" lvl="0" marL="342900" rtl="0" algn="l">
              <a:spcBef>
                <a:spcPts val="560"/>
              </a:spcBef>
              <a:spcAft>
                <a:spcPts val="0"/>
              </a:spcAft>
              <a:buClr>
                <a:schemeClr val="dk1"/>
              </a:buClr>
              <a:buSzPts val="2800"/>
              <a:buChar char="•"/>
            </a:pPr>
            <a:r>
              <a:rPr lang="en-US" sz="2800">
                <a:solidFill>
                  <a:schemeClr val="dk1"/>
                </a:solidFill>
                <a:latin typeface="Calibri"/>
                <a:ea typeface="Calibri"/>
                <a:cs typeface="Calibri"/>
                <a:sym typeface="Calibri"/>
              </a:rPr>
              <a:t>MIPS is bi-endian (can go either way)</a:t>
            </a:r>
            <a:endParaRPr sz="3200">
              <a:solidFill>
                <a:schemeClr val="dk1"/>
              </a:solidFill>
              <a:latin typeface="Calibri"/>
              <a:ea typeface="Calibri"/>
              <a:cs typeface="Calibri"/>
              <a:sym typeface="Calibri"/>
            </a:endParaRPr>
          </a:p>
          <a:p>
            <a:pPr indent="-285750" lvl="1" marL="742950" rtl="0" algn="l">
              <a:spcBef>
                <a:spcPts val="480"/>
              </a:spcBef>
              <a:spcAft>
                <a:spcPts val="0"/>
              </a:spcAft>
              <a:buClr>
                <a:schemeClr val="dk1"/>
              </a:buClr>
              <a:buSzPts val="2400"/>
              <a:buChar char="–"/>
            </a:pPr>
            <a:r>
              <a:rPr lang="en-US" sz="2400">
                <a:solidFill>
                  <a:schemeClr val="dk1"/>
                </a:solidFill>
                <a:latin typeface="Calibri"/>
                <a:ea typeface="Calibri"/>
                <a:cs typeface="Calibri"/>
                <a:sym typeface="Calibri"/>
              </a:rPr>
              <a:t>Using MARS simulator in lab, which is </a:t>
            </a:r>
            <a:r>
              <a:rPr lang="en-US" sz="2400">
                <a:solidFill>
                  <a:srgbClr val="FF0000"/>
                </a:solidFill>
                <a:latin typeface="Calibri"/>
                <a:ea typeface="Calibri"/>
                <a:cs typeface="Calibri"/>
                <a:sym typeface="Calibri"/>
              </a:rPr>
              <a:t>little endian</a:t>
            </a:r>
            <a:endParaRPr/>
          </a:p>
        </p:txBody>
      </p:sp>
      <p:sp>
        <p:nvSpPr>
          <p:cNvPr id="298" name="Google Shape;298;p3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299" name="Google Shape;299;p3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1286" name="Google Shape;1286;p98"/>
          <p:cNvSpPr txBox="1"/>
          <p:nvPr>
            <p:ph idx="1" type="body"/>
          </p:nvPr>
        </p:nvSpPr>
        <p:spPr>
          <a:xfrm>
            <a:off x="457200" y="1219199"/>
            <a:ext cx="8229600" cy="49377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Clr>
                <a:srgbClr val="A5A5A5"/>
              </a:buClr>
              <a:buSzPts val="3200"/>
              <a:buFont typeface="Arial"/>
              <a:buChar char="•"/>
            </a:pPr>
            <a:r>
              <a:rPr lang="en-US">
                <a:solidFill>
                  <a:srgbClr val="A5A5A5"/>
                </a:solidFill>
              </a:rPr>
              <a:t>More Memory Instructions</a:t>
            </a:r>
            <a:endParaRPr>
              <a:solidFill>
                <a:srgbClr val="A5A5A5"/>
              </a:solidFill>
            </a:endParaRPr>
          </a:p>
          <a:p>
            <a:pPr indent="-342900" lvl="0" marL="342900" marR="0" rtl="0" algn="l">
              <a:spcBef>
                <a:spcPts val="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Inequalities</a:t>
            </a:r>
            <a:endParaRPr>
              <a:solidFill>
                <a:srgbClr val="A5A5A5"/>
              </a:solidFill>
            </a:endParaRPr>
          </a:p>
          <a:p>
            <a:pPr indent="-342900" lvl="0" marL="342900" rtl="0" algn="l">
              <a:spcBef>
                <a:spcPts val="640"/>
              </a:spcBef>
              <a:spcAft>
                <a:spcPts val="0"/>
              </a:spcAft>
              <a:buClr>
                <a:srgbClr val="A5A5A5"/>
              </a:buClr>
              <a:buSzPts val="3200"/>
              <a:buFont typeface="Arial"/>
              <a:buChar char="•"/>
            </a:pPr>
            <a:r>
              <a:rPr lang="en-US">
                <a:solidFill>
                  <a:srgbClr val="A5A5A5"/>
                </a:solidFill>
              </a:rPr>
              <a:t>Administrivia</a:t>
            </a:r>
            <a:endParaRPr>
              <a:solidFill>
                <a:srgbClr val="A5A5A5"/>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Pseudo-Instructions</a:t>
            </a:r>
            <a:endParaRPr b="0" i="0" sz="3200" u="none" cap="none" strike="noStrike">
              <a:solidFill>
                <a:srgbClr val="A5A5A5"/>
              </a:solidFill>
              <a:latin typeface="Calibri"/>
              <a:ea typeface="Calibri"/>
              <a:cs typeface="Calibri"/>
              <a:sym typeface="Calibri"/>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Implementing Functions in MIPS</a:t>
            </a:r>
            <a:endParaRPr>
              <a:solidFill>
                <a:srgbClr val="A5A5A5"/>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Function Calling Conventions</a:t>
            </a:r>
            <a:endParaRPr>
              <a:solidFill>
                <a:srgbClr val="A5A5A5"/>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Remaining Registers</a:t>
            </a:r>
            <a:endParaRPr>
              <a:solidFill>
                <a:srgbClr val="A5A5A5"/>
              </a:solidFill>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Memory Address Convention</a:t>
            </a:r>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Bonus:  Alternate Register Convention Analogy</a:t>
            </a:r>
            <a:endParaRPr>
              <a:solidFill>
                <a:srgbClr val="FF0000"/>
              </a:solidFill>
            </a:endParaRPr>
          </a:p>
        </p:txBody>
      </p:sp>
      <p:sp>
        <p:nvSpPr>
          <p:cNvPr id="1287" name="Google Shape;1287;p9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88" name="Google Shape;1288;p9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289" name="Google Shape;1289;p9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Register Convention Analogy (1/5)</a:t>
            </a:r>
            <a:endParaRPr b="0" i="0" sz="4400" u="none" cap="none" strike="noStrike">
              <a:solidFill>
                <a:schemeClr val="accent1"/>
              </a:solidFill>
              <a:latin typeface="Calibri"/>
              <a:ea typeface="Calibri"/>
              <a:cs typeface="Calibri"/>
              <a:sym typeface="Calibri"/>
            </a:endParaRPr>
          </a:p>
        </p:txBody>
      </p:sp>
      <p:sp>
        <p:nvSpPr>
          <p:cNvPr id="1295" name="Google Shape;1295;p99"/>
          <p:cNvSpPr txBox="1"/>
          <p:nvPr>
            <p:ph idx="1" type="body"/>
          </p:nvPr>
        </p:nvSpPr>
        <p:spPr>
          <a:xfrm>
            <a:off x="457200" y="1600199"/>
            <a:ext cx="8229600" cy="493776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Parents (</a:t>
            </a:r>
            <a:r>
              <a:rPr b="0" i="1" lang="en-US" sz="3200" u="none" cap="none" strike="noStrike">
                <a:solidFill>
                  <a:schemeClr val="dk1"/>
                </a:solidFill>
                <a:latin typeface="Calibri"/>
                <a:ea typeface="Calibri"/>
                <a:cs typeface="Calibri"/>
                <a:sym typeface="Calibri"/>
              </a:rPr>
              <a:t>calle</a:t>
            </a:r>
            <a:r>
              <a:rPr b="0" i="1" lang="en-US" sz="3200" u="none" cap="none" strike="noStrike">
                <a:solidFill>
                  <a:srgbClr val="C0504D"/>
                </a:solidFill>
                <a:latin typeface="Calibri"/>
                <a:ea typeface="Calibri"/>
                <a:cs typeface="Calibri"/>
                <a:sym typeface="Calibri"/>
              </a:rPr>
              <a:t>R</a:t>
            </a:r>
            <a:r>
              <a:rPr b="0" i="0" lang="en-US" sz="3200" u="none" cap="none" strike="noStrike">
                <a:solidFill>
                  <a:schemeClr val="dk1"/>
                </a:solidFill>
                <a:latin typeface="Calibri"/>
                <a:ea typeface="Calibri"/>
                <a:cs typeface="Calibri"/>
                <a:sym typeface="Calibri"/>
              </a:rPr>
              <a:t>) leave for the weekend and give the keys to the house to their kid (</a:t>
            </a:r>
            <a:r>
              <a:rPr b="0" i="1" lang="en-US" sz="3200" u="none" cap="none" strike="noStrike">
                <a:solidFill>
                  <a:schemeClr val="dk1"/>
                </a:solidFill>
                <a:latin typeface="Calibri"/>
                <a:ea typeface="Calibri"/>
                <a:cs typeface="Calibri"/>
                <a:sym typeface="Calibri"/>
              </a:rPr>
              <a:t>calle</a:t>
            </a:r>
            <a:r>
              <a:rPr b="0" i="1" lang="en-US" sz="3200" u="none" cap="none" strike="noStrike">
                <a:solidFill>
                  <a:schemeClr val="accent1"/>
                </a:solidFill>
                <a:latin typeface="Calibri"/>
                <a:ea typeface="Calibri"/>
                <a:cs typeface="Calibri"/>
                <a:sym typeface="Calibri"/>
              </a:rPr>
              <a:t>E</a:t>
            </a:r>
            <a:r>
              <a:rPr b="0" i="0" lang="en-US" sz="3200" u="none" cap="none" strike="noStrike">
                <a:solidFill>
                  <a:schemeClr val="dk1"/>
                </a:solidFill>
                <a:latin typeface="Calibri"/>
                <a:ea typeface="Calibri"/>
                <a:cs typeface="Calibri"/>
                <a:sym typeface="Calibri"/>
              </a:rPr>
              <a:t>)</a:t>
            </a:r>
            <a:endParaRP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Before leaving, they lay down a set of rules (</a:t>
            </a:r>
            <a:r>
              <a:rPr b="0" i="1" lang="en-US" sz="3200" u="none" cap="none" strike="noStrike">
                <a:solidFill>
                  <a:schemeClr val="dk1"/>
                </a:solidFill>
                <a:latin typeface="Calibri"/>
                <a:ea typeface="Calibri"/>
                <a:cs typeface="Calibri"/>
                <a:sym typeface="Calibri"/>
              </a:rPr>
              <a:t>calling conventions</a:t>
            </a:r>
            <a:r>
              <a:rPr b="0" i="0" lang="en-US" sz="3200" u="none" cap="none" strike="noStrike">
                <a:solidFill>
                  <a:schemeClr val="dk1"/>
                </a:solidFill>
                <a:latin typeface="Calibri"/>
                <a:ea typeface="Calibri"/>
                <a:cs typeface="Calibri"/>
                <a:sym typeface="Calibri"/>
              </a:rPr>
              <a:t>):</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You can trash the temporary rooms like the den and basement if you want; we don’t care about them (</a:t>
            </a:r>
            <a:r>
              <a:rPr b="0" i="1" lang="en-US" sz="2800" u="none" cap="none" strike="noStrike">
                <a:solidFill>
                  <a:schemeClr val="accent6"/>
                </a:solidFill>
                <a:latin typeface="Calibri"/>
                <a:ea typeface="Calibri"/>
                <a:cs typeface="Calibri"/>
                <a:sym typeface="Calibri"/>
              </a:rPr>
              <a:t>volatile</a:t>
            </a:r>
            <a:r>
              <a:rPr b="0" i="1" lang="en-US" sz="2800" u="none" cap="none" strike="noStrike">
                <a:solidFill>
                  <a:schemeClr val="dk1"/>
                </a:solidFill>
                <a:latin typeface="Calibri"/>
                <a:ea typeface="Calibri"/>
                <a:cs typeface="Calibri"/>
                <a:sym typeface="Calibri"/>
              </a:rPr>
              <a:t> registers</a:t>
            </a:r>
            <a:r>
              <a:rPr b="0" i="0" lang="en-US" sz="2800" u="none" cap="none" strike="noStrike">
                <a:solidFill>
                  <a:schemeClr val="dk1"/>
                </a:solidFill>
                <a:latin typeface="Calibri"/>
                <a:ea typeface="Calibri"/>
                <a:cs typeface="Calibri"/>
                <a:sym typeface="Calibri"/>
              </a:rPr>
              <a:t>)</a:t>
            </a:r>
            <a:endParaRPr b="0" i="0" sz="2800" u="none" cap="none" strike="noStrike">
              <a:solidFill>
                <a:schemeClr val="dk1"/>
              </a:solidFill>
              <a:latin typeface="Calibri"/>
              <a:ea typeface="Calibri"/>
              <a:cs typeface="Calibri"/>
              <a:sym typeface="Calibri"/>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BUT you’d better leave the rooms for guests (living, dining, bed, etc.) untouched (</a:t>
            </a:r>
            <a:r>
              <a:rPr b="0" i="1" lang="en-US" sz="2800" u="none" cap="none" strike="noStrike">
                <a:solidFill>
                  <a:schemeClr val="accent4"/>
                </a:solidFill>
                <a:latin typeface="Calibri"/>
                <a:ea typeface="Calibri"/>
                <a:cs typeface="Calibri"/>
                <a:sym typeface="Calibri"/>
              </a:rPr>
              <a:t>saved</a:t>
            </a:r>
            <a:r>
              <a:rPr b="0" i="1" lang="en-US" sz="2800" u="none" cap="none" strike="noStrike">
                <a:solidFill>
                  <a:schemeClr val="dk1"/>
                </a:solidFill>
                <a:latin typeface="Calibri"/>
                <a:ea typeface="Calibri"/>
                <a:cs typeface="Calibri"/>
                <a:sym typeface="Calibri"/>
              </a:rPr>
              <a:t> registers</a:t>
            </a:r>
            <a:r>
              <a:rPr b="0" i="0" lang="en-US" sz="2800" u="none" cap="none" strike="noStrike">
                <a:solidFill>
                  <a:schemeClr val="dk1"/>
                </a:solidFill>
                <a:latin typeface="Calibri"/>
                <a:ea typeface="Calibri"/>
                <a:cs typeface="Calibri"/>
                <a:sym typeface="Calibri"/>
              </a:rPr>
              <a:t>):  </a:t>
            </a:r>
            <a:r>
              <a:rPr b="0" i="0" lang="en-US" sz="2800" u="none" cap="none" strike="noStrike">
                <a:solidFill>
                  <a:srgbClr val="FF0000"/>
                </a:solidFill>
                <a:latin typeface="Calibri"/>
                <a:ea typeface="Calibri"/>
                <a:cs typeface="Calibri"/>
                <a:sym typeface="Calibri"/>
              </a:rPr>
              <a:t>“These rooms better look the same when we return!”</a:t>
            </a:r>
            <a:endParaRPr/>
          </a:p>
          <a:p>
            <a:pPr indent="-107950" lvl="1" marL="742950" marR="0" rtl="0" algn="l">
              <a:lnSpc>
                <a:spcPct val="90000"/>
              </a:lnSpc>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96" name="Google Shape;1296;p9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97" name="Google Shape;1297;p9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298" name="Google Shape;1298;p9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Register Convention Analogy (2/5)</a:t>
            </a:r>
            <a:endParaRPr b="0" i="0" sz="4400" u="none" cap="none" strike="noStrike">
              <a:solidFill>
                <a:schemeClr val="accent1"/>
              </a:solidFill>
              <a:latin typeface="Calibri"/>
              <a:ea typeface="Calibri"/>
              <a:cs typeface="Calibri"/>
              <a:sym typeface="Calibri"/>
            </a:endParaRPr>
          </a:p>
        </p:txBody>
      </p:sp>
      <p:sp>
        <p:nvSpPr>
          <p:cNvPr id="1304" name="Google Shape;1304;p100"/>
          <p:cNvSpPr txBox="1"/>
          <p:nvPr>
            <p:ph idx="1" type="body"/>
          </p:nvPr>
        </p:nvSpPr>
        <p:spPr>
          <a:xfrm>
            <a:off x="457200" y="1600199"/>
            <a:ext cx="8229600" cy="493776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Kid now “owns” all of the rooms (</a:t>
            </a:r>
            <a:r>
              <a:rPr b="0" i="1" lang="en-US" sz="2960" u="none" cap="none" strike="noStrike">
                <a:solidFill>
                  <a:schemeClr val="dk1"/>
                </a:solidFill>
                <a:latin typeface="Calibri"/>
                <a:ea typeface="Calibri"/>
                <a:cs typeface="Calibri"/>
                <a:sym typeface="Calibri"/>
              </a:rPr>
              <a:t>registers</a:t>
            </a:r>
            <a:r>
              <a:rPr b="0" i="0" lang="en-US" sz="2960" u="none" cap="none" strike="noStrike">
                <a:solidFill>
                  <a:schemeClr val="dk1"/>
                </a:solidFill>
                <a:latin typeface="Calibri"/>
                <a:ea typeface="Calibri"/>
                <a:cs typeface="Calibri"/>
                <a:sym typeface="Calibri"/>
              </a:rPr>
              <a:t>)</a:t>
            </a:r>
            <a:endParaRPr/>
          </a:p>
          <a:p>
            <a:pPr indent="-342900" lvl="0" marL="342900" marR="0" rtl="0" algn="l">
              <a:lnSpc>
                <a:spcPct val="9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Kid is going to throw a wild, wild party (</a:t>
            </a:r>
            <a:r>
              <a:rPr b="0" i="1" lang="en-US" sz="2960" u="none" cap="none" strike="noStrike">
                <a:solidFill>
                  <a:schemeClr val="dk1"/>
                </a:solidFill>
                <a:latin typeface="Calibri"/>
                <a:ea typeface="Calibri"/>
                <a:cs typeface="Calibri"/>
                <a:sym typeface="Calibri"/>
              </a:rPr>
              <a:t>computation</a:t>
            </a:r>
            <a:r>
              <a:rPr b="0" i="0" lang="en-US" sz="2960" u="none" cap="none" strike="noStrike">
                <a:solidFill>
                  <a:schemeClr val="dk1"/>
                </a:solidFill>
                <a:latin typeface="Calibri"/>
                <a:ea typeface="Calibri"/>
                <a:cs typeface="Calibri"/>
                <a:sym typeface="Calibri"/>
              </a:rPr>
              <a:t>) and wants to use the guest rooms (</a:t>
            </a:r>
            <a:r>
              <a:rPr b="0" i="1" lang="en-US" sz="2960" u="none" cap="none" strike="noStrike">
                <a:solidFill>
                  <a:schemeClr val="accent4"/>
                </a:solidFill>
                <a:latin typeface="Calibri"/>
                <a:ea typeface="Calibri"/>
                <a:cs typeface="Calibri"/>
                <a:sym typeface="Calibri"/>
              </a:rPr>
              <a:t>saved</a:t>
            </a:r>
            <a:r>
              <a:rPr b="0" i="1" lang="en-US" sz="2960" u="none" cap="none" strike="noStrike">
                <a:solidFill>
                  <a:schemeClr val="dk1"/>
                </a:solidFill>
                <a:latin typeface="Calibri"/>
                <a:ea typeface="Calibri"/>
                <a:cs typeface="Calibri"/>
                <a:sym typeface="Calibri"/>
              </a:rPr>
              <a:t> registers</a:t>
            </a:r>
            <a:r>
              <a:rPr b="0" i="0" lang="en-US" sz="2960" u="none" cap="none" strike="noStrike">
                <a:solidFill>
                  <a:schemeClr val="dk1"/>
                </a:solidFill>
                <a:latin typeface="Calibri"/>
                <a:ea typeface="Calibri"/>
                <a:cs typeface="Calibri"/>
                <a:sym typeface="Calibri"/>
              </a:rPr>
              <a:t>)</a:t>
            </a:r>
            <a:endParaRPr/>
          </a:p>
          <a:p>
            <a:pPr indent="-342900" lvl="0" marL="342900" marR="0" rtl="0" algn="l">
              <a:lnSpc>
                <a:spcPct val="9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So what does the kid (</a:t>
            </a:r>
            <a:r>
              <a:rPr b="0" i="1" lang="en-US" sz="2960" u="none" cap="none" strike="noStrike">
                <a:solidFill>
                  <a:schemeClr val="dk1"/>
                </a:solidFill>
                <a:latin typeface="Calibri"/>
                <a:ea typeface="Calibri"/>
                <a:cs typeface="Calibri"/>
                <a:sym typeface="Calibri"/>
              </a:rPr>
              <a:t>calle</a:t>
            </a:r>
            <a:r>
              <a:rPr b="0" i="1" lang="en-US" sz="2960" u="none" cap="none" strike="noStrike">
                <a:solidFill>
                  <a:schemeClr val="accent1"/>
                </a:solidFill>
                <a:latin typeface="Calibri"/>
                <a:ea typeface="Calibri"/>
                <a:cs typeface="Calibri"/>
                <a:sym typeface="Calibri"/>
              </a:rPr>
              <a:t>E</a:t>
            </a:r>
            <a:r>
              <a:rPr b="0" i="0" lang="en-US" sz="2960" u="none" cap="none" strike="noStrike">
                <a:solidFill>
                  <a:schemeClr val="dk1"/>
                </a:solidFill>
                <a:latin typeface="Calibri"/>
                <a:ea typeface="Calibri"/>
                <a:cs typeface="Calibri"/>
                <a:sym typeface="Calibri"/>
              </a:rPr>
              <a:t>) do?</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Takes stuff from guest rooms and moves it to the shed in the backyard (</a:t>
            </a:r>
            <a:r>
              <a:rPr b="0" i="1" lang="en-US" sz="2590" u="none" cap="none" strike="noStrike">
                <a:solidFill>
                  <a:schemeClr val="dk1"/>
                </a:solidFill>
                <a:latin typeface="Calibri"/>
                <a:ea typeface="Calibri"/>
                <a:cs typeface="Calibri"/>
                <a:sym typeface="Calibri"/>
              </a:rPr>
              <a:t>memory</a:t>
            </a:r>
            <a:r>
              <a:rPr b="0" i="0" lang="en-US" sz="2590" u="none" cap="none" strike="noStrike">
                <a:solidFill>
                  <a:schemeClr val="dk1"/>
                </a:solidFill>
                <a:latin typeface="Calibri"/>
                <a:ea typeface="Calibri"/>
                <a:cs typeface="Calibri"/>
                <a:sym typeface="Calibri"/>
              </a:rPr>
              <a:t>)</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Throws the party and </a:t>
            </a:r>
            <a:r>
              <a:rPr b="0" i="0" lang="en-US" sz="2590" u="none" cap="none" strike="noStrike">
                <a:solidFill>
                  <a:srgbClr val="FF0000"/>
                </a:solidFill>
                <a:latin typeface="Calibri"/>
                <a:ea typeface="Calibri"/>
                <a:cs typeface="Calibri"/>
                <a:sym typeface="Calibri"/>
              </a:rPr>
              <a:t>everything in the house gets trashed </a:t>
            </a:r>
            <a:r>
              <a:rPr b="0" i="0" lang="en-US" sz="2590" u="none" cap="none" strike="noStrike">
                <a:solidFill>
                  <a:schemeClr val="dk1"/>
                </a:solidFill>
                <a:latin typeface="Calibri"/>
                <a:ea typeface="Calibri"/>
                <a:cs typeface="Calibri"/>
                <a:sym typeface="Calibri"/>
              </a:rPr>
              <a:t>(shed is outside, so it survives)</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Restores guest rooms by replacing the items from the backyard shed</a:t>
            </a:r>
            <a:endParaRPr b="0" i="0" sz="2590" u="none" cap="none" strike="noStrike">
              <a:solidFill>
                <a:schemeClr val="dk1"/>
              </a:solidFill>
              <a:latin typeface="Calibri"/>
              <a:ea typeface="Calibri"/>
              <a:cs typeface="Calibri"/>
              <a:sym typeface="Calibri"/>
            </a:endParaRPr>
          </a:p>
        </p:txBody>
      </p:sp>
      <p:sp>
        <p:nvSpPr>
          <p:cNvPr id="1305" name="Google Shape;1305;p10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306" name="Google Shape;1306;p10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307" name="Google Shape;1307;p10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Register Convention Analogy (3/5)</a:t>
            </a:r>
            <a:endParaRPr b="0" i="0" sz="4400" u="none" cap="none" strike="noStrike">
              <a:solidFill>
                <a:schemeClr val="accent1"/>
              </a:solidFill>
              <a:latin typeface="Calibri"/>
              <a:ea typeface="Calibri"/>
              <a:cs typeface="Calibri"/>
              <a:sym typeface="Calibri"/>
            </a:endParaRPr>
          </a:p>
        </p:txBody>
      </p:sp>
      <p:sp>
        <p:nvSpPr>
          <p:cNvPr id="1313" name="Google Shape;1313;p101"/>
          <p:cNvSpPr txBox="1"/>
          <p:nvPr>
            <p:ph idx="1" type="body"/>
          </p:nvPr>
        </p:nvSpPr>
        <p:spPr>
          <a:xfrm>
            <a:off x="457200" y="1600199"/>
            <a:ext cx="8229600" cy="493776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Same scenario, except that during the party, the kid needs to run to the store for supplies</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Kid (</a:t>
            </a:r>
            <a:r>
              <a:rPr b="0" i="1" lang="en-US" sz="2800" u="none" cap="none" strike="noStrike">
                <a:solidFill>
                  <a:schemeClr val="dk1"/>
                </a:solidFill>
                <a:latin typeface="Calibri"/>
                <a:ea typeface="Calibri"/>
                <a:cs typeface="Calibri"/>
                <a:sym typeface="Calibri"/>
              </a:rPr>
              <a:t>calle</a:t>
            </a:r>
            <a:r>
              <a:rPr b="0" i="1" lang="en-US" sz="2800" u="none" cap="none" strike="noStrike">
                <a:solidFill>
                  <a:schemeClr val="accent1"/>
                </a:solidFill>
                <a:latin typeface="Calibri"/>
                <a:ea typeface="Calibri"/>
                <a:cs typeface="Calibri"/>
                <a:sym typeface="Calibri"/>
              </a:rPr>
              <a:t>E</a:t>
            </a:r>
            <a:r>
              <a:rPr b="0" i="0" lang="en-US" sz="2800" u="none" cap="none" strike="noStrike">
                <a:solidFill>
                  <a:schemeClr val="dk1"/>
                </a:solidFill>
                <a:latin typeface="Calibri"/>
                <a:ea typeface="Calibri"/>
                <a:cs typeface="Calibri"/>
                <a:sym typeface="Calibri"/>
              </a:rPr>
              <a:t>) has left valuable stuff (</a:t>
            </a:r>
            <a:r>
              <a:rPr b="0" i="1" lang="en-US" sz="2800" u="none" cap="none" strike="noStrike">
                <a:solidFill>
                  <a:schemeClr val="dk1"/>
                </a:solidFill>
                <a:latin typeface="Calibri"/>
                <a:ea typeface="Calibri"/>
                <a:cs typeface="Calibri"/>
                <a:sym typeface="Calibri"/>
              </a:rPr>
              <a:t>data</a:t>
            </a:r>
            <a:r>
              <a:rPr b="0" i="0" lang="en-US" sz="2800" u="none" cap="none" strike="noStrike">
                <a:solidFill>
                  <a:schemeClr val="dk1"/>
                </a:solidFill>
                <a:latin typeface="Calibri"/>
                <a:ea typeface="Calibri"/>
                <a:cs typeface="Calibri"/>
                <a:sym typeface="Calibri"/>
              </a:rPr>
              <a:t>) all over the house</a:t>
            </a:r>
            <a:endParaRPr/>
          </a:p>
          <a:p>
            <a:pPr indent="-285750" lvl="1" marL="742950" marR="0" rtl="0" algn="l">
              <a:lnSpc>
                <a:spcPct val="90000"/>
              </a:lnSpc>
              <a:spcBef>
                <a:spcPts val="560"/>
              </a:spcBef>
              <a:spcAft>
                <a:spcPts val="0"/>
              </a:spcAft>
              <a:buClr>
                <a:srgbClr val="FF0000"/>
              </a:buClr>
              <a:buSzPts val="2800"/>
              <a:buFont typeface="Arial"/>
              <a:buChar char="–"/>
            </a:pPr>
            <a:r>
              <a:rPr b="0" i="0" lang="en-US" sz="2800" u="none" cap="none" strike="noStrike">
                <a:solidFill>
                  <a:srgbClr val="FF0000"/>
                </a:solidFill>
                <a:latin typeface="Calibri"/>
                <a:ea typeface="Calibri"/>
                <a:cs typeface="Calibri"/>
                <a:sym typeface="Calibri"/>
              </a:rPr>
              <a:t>The party will continue</a:t>
            </a:r>
            <a:r>
              <a:rPr b="0" i="0" lang="en-US" sz="2800" u="none" cap="none" strike="noStrike">
                <a:solidFill>
                  <a:schemeClr val="dk1"/>
                </a:solidFill>
                <a:latin typeface="Calibri"/>
                <a:ea typeface="Calibri"/>
                <a:cs typeface="Calibri"/>
                <a:sym typeface="Calibri"/>
              </a:rPr>
              <a:t>, meaning the valuable stuff might get destroyed</a:t>
            </a:r>
            <a:endParaRP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Kid leaves friend (</a:t>
            </a:r>
            <a:r>
              <a:rPr b="0" i="1" lang="en-US" sz="3200" u="none" cap="none" strike="noStrike">
                <a:solidFill>
                  <a:schemeClr val="dk1"/>
                </a:solidFill>
                <a:latin typeface="Calibri"/>
                <a:ea typeface="Calibri"/>
                <a:cs typeface="Calibri"/>
                <a:sym typeface="Calibri"/>
              </a:rPr>
              <a:t>2</a:t>
            </a:r>
            <a:r>
              <a:rPr b="0" baseline="30000" i="1" lang="en-US" sz="3200" u="none" cap="none" strike="noStrike">
                <a:solidFill>
                  <a:schemeClr val="dk1"/>
                </a:solidFill>
                <a:latin typeface="Calibri"/>
                <a:ea typeface="Calibri"/>
                <a:cs typeface="Calibri"/>
                <a:sym typeface="Calibri"/>
              </a:rPr>
              <a:t>nd</a:t>
            </a:r>
            <a:r>
              <a:rPr b="0" i="1" lang="en-US" sz="3200" u="none" cap="none" strike="noStrike">
                <a:solidFill>
                  <a:schemeClr val="dk1"/>
                </a:solidFill>
                <a:latin typeface="Calibri"/>
                <a:ea typeface="Calibri"/>
                <a:cs typeface="Calibri"/>
                <a:sym typeface="Calibri"/>
              </a:rPr>
              <a:t> calle</a:t>
            </a:r>
            <a:r>
              <a:rPr b="0" i="1" lang="en-US" sz="3200" u="none" cap="none" strike="noStrike">
                <a:solidFill>
                  <a:schemeClr val="accent1"/>
                </a:solidFill>
                <a:latin typeface="Calibri"/>
                <a:ea typeface="Calibri"/>
                <a:cs typeface="Calibri"/>
                <a:sym typeface="Calibri"/>
              </a:rPr>
              <a:t>E</a:t>
            </a:r>
            <a:r>
              <a:rPr b="0" i="0" lang="en-US" sz="3200" u="none" cap="none" strike="noStrike">
                <a:solidFill>
                  <a:schemeClr val="dk1"/>
                </a:solidFill>
                <a:latin typeface="Calibri"/>
                <a:ea typeface="Calibri"/>
                <a:cs typeface="Calibri"/>
                <a:sym typeface="Calibri"/>
              </a:rPr>
              <a:t>) in charge, instructing him/her on the rules of the house (</a:t>
            </a:r>
            <a:r>
              <a:rPr b="0" i="1" lang="en-US" sz="3200" u="none" cap="none" strike="noStrike">
                <a:solidFill>
                  <a:schemeClr val="dk1"/>
                </a:solidFill>
                <a:latin typeface="Calibri"/>
                <a:ea typeface="Calibri"/>
                <a:cs typeface="Calibri"/>
                <a:sym typeface="Calibri"/>
              </a:rPr>
              <a:t>conventions</a:t>
            </a:r>
            <a:r>
              <a:rPr b="0" i="0" lang="en-US" sz="3200" u="none" cap="none" strike="noStrike">
                <a:solidFill>
                  <a:schemeClr val="dk1"/>
                </a:solidFill>
                <a:latin typeface="Calibri"/>
                <a:ea typeface="Calibri"/>
                <a:cs typeface="Calibri"/>
                <a:sym typeface="Calibri"/>
              </a:rPr>
              <a:t>)</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Here the kid has become the “heavy” (</a:t>
            </a:r>
            <a:r>
              <a:rPr b="0" i="1" lang="en-US" sz="2800" u="none" cap="none" strike="noStrike">
                <a:solidFill>
                  <a:schemeClr val="dk1"/>
                </a:solidFill>
                <a:latin typeface="Calibri"/>
                <a:ea typeface="Calibri"/>
                <a:cs typeface="Calibri"/>
                <a:sym typeface="Calibri"/>
              </a:rPr>
              <a:t>calle</a:t>
            </a:r>
            <a:r>
              <a:rPr b="0" i="1" lang="en-US" sz="2800" u="none" cap="none" strike="noStrike">
                <a:solidFill>
                  <a:srgbClr val="C0504D"/>
                </a:solidFill>
                <a:latin typeface="Calibri"/>
                <a:ea typeface="Calibri"/>
                <a:cs typeface="Calibri"/>
                <a:sym typeface="Calibri"/>
              </a:rPr>
              <a:t>R</a:t>
            </a:r>
            <a:r>
              <a:rPr b="0" i="0" lang="en-US" sz="2800" u="none" cap="none" strike="noStrike">
                <a:solidFill>
                  <a:schemeClr val="dk1"/>
                </a:solidFill>
                <a:latin typeface="Calibri"/>
                <a:ea typeface="Calibri"/>
                <a:cs typeface="Calibri"/>
                <a:sym typeface="Calibri"/>
              </a:rPr>
              <a:t>)</a:t>
            </a:r>
            <a:endParaRPr b="0" i="0" sz="2800" u="none" cap="none" strike="noStrike">
              <a:solidFill>
                <a:schemeClr val="dk1"/>
              </a:solidFill>
              <a:latin typeface="Calibri"/>
              <a:ea typeface="Calibri"/>
              <a:cs typeface="Calibri"/>
              <a:sym typeface="Calibri"/>
            </a:endParaRPr>
          </a:p>
          <a:p>
            <a:pPr indent="-107950" lvl="1" marL="742950" marR="0" rtl="0" algn="l">
              <a:lnSpc>
                <a:spcPct val="90000"/>
              </a:lnSpc>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07950" lvl="1" marL="742950" marR="0" rtl="0" algn="l">
              <a:lnSpc>
                <a:spcPct val="90000"/>
              </a:lnSpc>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14" name="Google Shape;1314;p10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315" name="Google Shape;1315;p10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316" name="Google Shape;1316;p10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sp>
        <p:nvSpPr>
          <p:cNvPr id="1321" name="Google Shape;1321;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Register Convention Analogy (4/5)</a:t>
            </a:r>
            <a:endParaRPr b="0" i="0" sz="4400" u="none" cap="none" strike="noStrike">
              <a:solidFill>
                <a:schemeClr val="accent1"/>
              </a:solidFill>
              <a:latin typeface="Calibri"/>
              <a:ea typeface="Calibri"/>
              <a:cs typeface="Calibri"/>
              <a:sym typeface="Calibri"/>
            </a:endParaRPr>
          </a:p>
        </p:txBody>
      </p:sp>
      <p:sp>
        <p:nvSpPr>
          <p:cNvPr id="1322" name="Google Shape;1322;p102"/>
          <p:cNvSpPr txBox="1"/>
          <p:nvPr>
            <p:ph idx="1" type="body"/>
          </p:nvPr>
        </p:nvSpPr>
        <p:spPr>
          <a:xfrm>
            <a:off x="457200" y="1600199"/>
            <a:ext cx="8229600" cy="49377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If kid has valuable stuff (</a:t>
            </a:r>
            <a:r>
              <a:rPr b="0" i="1" lang="en-US" sz="2960" u="none" cap="none" strike="noStrike">
                <a:solidFill>
                  <a:schemeClr val="dk1"/>
                </a:solidFill>
                <a:latin typeface="Calibri"/>
                <a:ea typeface="Calibri"/>
                <a:cs typeface="Calibri"/>
                <a:sym typeface="Calibri"/>
              </a:rPr>
              <a:t>data</a:t>
            </a:r>
            <a:r>
              <a:rPr b="0" i="0" lang="en-US" sz="2960" u="none" cap="none" strike="noStrike">
                <a:solidFill>
                  <a:schemeClr val="dk1"/>
                </a:solidFill>
                <a:latin typeface="Calibri"/>
                <a:ea typeface="Calibri"/>
                <a:cs typeface="Calibri"/>
                <a:sym typeface="Calibri"/>
              </a:rPr>
              <a:t>) in the temporary rooms (</a:t>
            </a:r>
            <a:r>
              <a:rPr b="0" i="1" lang="en-US" sz="2960" u="none" cap="none" strike="noStrike">
                <a:solidFill>
                  <a:schemeClr val="accent6"/>
                </a:solidFill>
                <a:latin typeface="Calibri"/>
                <a:ea typeface="Calibri"/>
                <a:cs typeface="Calibri"/>
                <a:sym typeface="Calibri"/>
              </a:rPr>
              <a:t>volatile</a:t>
            </a:r>
            <a:r>
              <a:rPr b="0" i="1" lang="en-US" sz="2960" u="none" cap="none" strike="noStrike">
                <a:solidFill>
                  <a:schemeClr val="dk1"/>
                </a:solidFill>
                <a:latin typeface="Calibri"/>
                <a:ea typeface="Calibri"/>
                <a:cs typeface="Calibri"/>
                <a:sym typeface="Calibri"/>
              </a:rPr>
              <a:t> registers</a:t>
            </a:r>
            <a:r>
              <a:rPr b="0" i="0" lang="en-US" sz="2960" u="none" cap="none" strike="noStrike">
                <a:solidFill>
                  <a:schemeClr val="dk1"/>
                </a:solidFill>
                <a:latin typeface="Calibri"/>
                <a:ea typeface="Calibri"/>
                <a:cs typeface="Calibri"/>
                <a:sym typeface="Calibri"/>
              </a:rPr>
              <a:t>) that are going to be trashed, there are three options:</a:t>
            </a:r>
            <a:endParaRPr/>
          </a:p>
          <a:p>
            <a:pPr indent="-514350" lvl="1" marL="971550" marR="0" rtl="0" algn="l">
              <a:spcBef>
                <a:spcPts val="518"/>
              </a:spcBef>
              <a:spcAft>
                <a:spcPts val="0"/>
              </a:spcAft>
              <a:buClr>
                <a:schemeClr val="dk1"/>
              </a:buClr>
              <a:buSzPts val="2590"/>
              <a:buFont typeface="Calibri"/>
              <a:buAutoNum type="arabicParenR"/>
            </a:pPr>
            <a:r>
              <a:rPr b="0" i="0" lang="en-US" sz="2590" u="none" cap="none" strike="noStrike">
                <a:solidFill>
                  <a:schemeClr val="dk1"/>
                </a:solidFill>
                <a:latin typeface="Calibri"/>
                <a:ea typeface="Calibri"/>
                <a:cs typeface="Calibri"/>
                <a:sym typeface="Calibri"/>
              </a:rPr>
              <a:t>Move stuff to the backyard shed (</a:t>
            </a:r>
            <a:r>
              <a:rPr b="0" i="1" lang="en-US" sz="2590" u="none" cap="none" strike="noStrike">
                <a:solidFill>
                  <a:schemeClr val="dk1"/>
                </a:solidFill>
                <a:latin typeface="Calibri"/>
                <a:ea typeface="Calibri"/>
                <a:cs typeface="Calibri"/>
                <a:sym typeface="Calibri"/>
              </a:rPr>
              <a:t>memory</a:t>
            </a:r>
            <a:r>
              <a:rPr b="0" i="0" lang="en-US" sz="2590" u="none" cap="none" strike="noStrike">
                <a:solidFill>
                  <a:schemeClr val="dk1"/>
                </a:solidFill>
                <a:latin typeface="Calibri"/>
                <a:ea typeface="Calibri"/>
                <a:cs typeface="Calibri"/>
                <a:sym typeface="Calibri"/>
              </a:rPr>
              <a:t>)</a:t>
            </a:r>
            <a:endParaRPr b="0" i="0" sz="2590" u="none" cap="none" strike="noStrike">
              <a:solidFill>
                <a:schemeClr val="dk1"/>
              </a:solidFill>
              <a:latin typeface="Calibri"/>
              <a:ea typeface="Calibri"/>
              <a:cs typeface="Calibri"/>
              <a:sym typeface="Calibri"/>
            </a:endParaRPr>
          </a:p>
          <a:p>
            <a:pPr indent="-514350" lvl="1" marL="971550" marR="0" rtl="0" algn="l">
              <a:spcBef>
                <a:spcPts val="518"/>
              </a:spcBef>
              <a:spcAft>
                <a:spcPts val="0"/>
              </a:spcAft>
              <a:buClr>
                <a:schemeClr val="dk1"/>
              </a:buClr>
              <a:buSzPts val="2590"/>
              <a:buFont typeface="Calibri"/>
              <a:buAutoNum type="arabicParenR"/>
            </a:pPr>
            <a:r>
              <a:rPr b="0" i="0" lang="en-US" sz="2590" u="none" cap="none" strike="noStrike">
                <a:solidFill>
                  <a:schemeClr val="dk1"/>
                </a:solidFill>
                <a:latin typeface="Calibri"/>
                <a:ea typeface="Calibri"/>
                <a:cs typeface="Calibri"/>
                <a:sym typeface="Calibri"/>
              </a:rPr>
              <a:t>Move stuff to guest rooms (</a:t>
            </a:r>
            <a:r>
              <a:rPr b="0" i="1" lang="en-US" sz="2590" u="none" cap="none" strike="noStrike">
                <a:solidFill>
                  <a:schemeClr val="accent4"/>
                </a:solidFill>
                <a:latin typeface="Calibri"/>
                <a:ea typeface="Calibri"/>
                <a:cs typeface="Calibri"/>
                <a:sym typeface="Calibri"/>
              </a:rPr>
              <a:t>saved </a:t>
            </a:r>
            <a:r>
              <a:rPr b="0" i="1" lang="en-US" sz="2590" u="none" cap="none" strike="noStrike">
                <a:solidFill>
                  <a:schemeClr val="dk1"/>
                </a:solidFill>
                <a:latin typeface="Calibri"/>
                <a:ea typeface="Calibri"/>
                <a:cs typeface="Calibri"/>
                <a:sym typeface="Calibri"/>
              </a:rPr>
              <a:t>registers</a:t>
            </a:r>
            <a:r>
              <a:rPr b="0" i="0" lang="en-US" sz="2590" u="none" cap="none" strike="noStrike">
                <a:solidFill>
                  <a:schemeClr val="dk1"/>
                </a:solidFill>
                <a:latin typeface="Calibri"/>
                <a:ea typeface="Calibri"/>
                <a:cs typeface="Calibri"/>
                <a:sym typeface="Calibri"/>
              </a:rPr>
              <a:t>) whose contents have already been moved to the shed </a:t>
            </a:r>
            <a:endParaRPr b="0" i="0" sz="2590" u="none" cap="none" strike="noStrike">
              <a:solidFill>
                <a:schemeClr val="dk1"/>
              </a:solidFill>
              <a:latin typeface="Calibri"/>
              <a:ea typeface="Calibri"/>
              <a:cs typeface="Calibri"/>
              <a:sym typeface="Calibri"/>
            </a:endParaRPr>
          </a:p>
          <a:p>
            <a:pPr indent="-514350" lvl="1" marL="971550" marR="0" rtl="0" algn="l">
              <a:spcBef>
                <a:spcPts val="518"/>
              </a:spcBef>
              <a:spcAft>
                <a:spcPts val="0"/>
              </a:spcAft>
              <a:buClr>
                <a:schemeClr val="dk1"/>
              </a:buClr>
              <a:buSzPts val="2590"/>
              <a:buFont typeface="Calibri"/>
              <a:buAutoNum type="arabicParenR"/>
            </a:pPr>
            <a:r>
              <a:rPr b="0" i="0" lang="en-US" sz="2590" u="none" cap="none" strike="noStrike">
                <a:solidFill>
                  <a:schemeClr val="dk1"/>
                </a:solidFill>
                <a:latin typeface="Calibri"/>
                <a:ea typeface="Calibri"/>
                <a:cs typeface="Calibri"/>
                <a:sym typeface="Calibri"/>
              </a:rPr>
              <a:t>Optimize lifestyle (</a:t>
            </a:r>
            <a:r>
              <a:rPr b="0" i="1" lang="en-US" sz="2590" u="none" cap="none" strike="noStrike">
                <a:solidFill>
                  <a:schemeClr val="dk1"/>
                </a:solidFill>
                <a:latin typeface="Calibri"/>
                <a:ea typeface="Calibri"/>
                <a:cs typeface="Calibri"/>
                <a:sym typeface="Calibri"/>
              </a:rPr>
              <a:t>code</a:t>
            </a:r>
            <a:r>
              <a:rPr b="0" i="0" lang="en-US" sz="2590" u="none" cap="none" strike="noStrike">
                <a:solidFill>
                  <a:schemeClr val="dk1"/>
                </a:solidFill>
                <a:latin typeface="Calibri"/>
                <a:ea typeface="Calibri"/>
                <a:cs typeface="Calibri"/>
                <a:sym typeface="Calibri"/>
              </a:rPr>
              <a:t>) so that the amount you’ve got to schlep back and forth from shed is minimized.</a:t>
            </a:r>
            <a:endParaRPr/>
          </a:p>
          <a:p>
            <a:pPr indent="-228600" lvl="2" marL="1143000" marR="0" rtl="0" algn="l">
              <a:spcBef>
                <a:spcPts val="444"/>
              </a:spcBef>
              <a:spcAft>
                <a:spcPts val="0"/>
              </a:spcAft>
              <a:buClr>
                <a:schemeClr val="dk1"/>
              </a:buClr>
              <a:buSzPts val="2220"/>
              <a:buFont typeface="Arial"/>
              <a:buChar char="•"/>
            </a:pPr>
            <a:r>
              <a:rPr b="0" i="0" lang="en-US" sz="2220" u="none" cap="none" strike="noStrike">
                <a:solidFill>
                  <a:schemeClr val="dk1"/>
                </a:solidFill>
                <a:latin typeface="Calibri"/>
                <a:ea typeface="Calibri"/>
                <a:cs typeface="Calibri"/>
                <a:sym typeface="Calibri"/>
              </a:rPr>
              <a:t>Mantra: “Minimize register footprint”</a:t>
            </a:r>
            <a:endParaRPr/>
          </a:p>
          <a:p>
            <a:pPr indent="-342900" lvl="0" marL="342900" marR="0" rtl="0" algn="l">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Otherwise: “Dude, where’s my data?!”</a:t>
            </a:r>
            <a:endParaRPr/>
          </a:p>
          <a:p>
            <a:pPr indent="-154940" lvl="0" marL="342900" marR="0" rtl="0" algn="l">
              <a:spcBef>
                <a:spcPts val="592"/>
              </a:spcBef>
              <a:spcAft>
                <a:spcPts val="0"/>
              </a:spcAft>
              <a:buClr>
                <a:schemeClr val="dk1"/>
              </a:buClr>
              <a:buSzPts val="2960"/>
              <a:buFont typeface="Arial"/>
              <a:buNone/>
            </a:pPr>
            <a:r>
              <a:t/>
            </a:r>
            <a:endParaRPr b="0" i="0" sz="2960" u="none" cap="none" strike="noStrike">
              <a:solidFill>
                <a:schemeClr val="dk1"/>
              </a:solidFill>
              <a:latin typeface="Calibri"/>
              <a:ea typeface="Calibri"/>
              <a:cs typeface="Calibri"/>
              <a:sym typeface="Calibri"/>
            </a:endParaRPr>
          </a:p>
        </p:txBody>
      </p:sp>
      <p:sp>
        <p:nvSpPr>
          <p:cNvPr id="1323" name="Google Shape;1323;p10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324" name="Google Shape;1324;p10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325" name="Google Shape;1325;p10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Register Convention Analogy (5/5)</a:t>
            </a:r>
            <a:endParaRPr b="0" i="0" sz="4400" u="none" cap="none" strike="noStrike">
              <a:solidFill>
                <a:schemeClr val="accent1"/>
              </a:solidFill>
              <a:latin typeface="Calibri"/>
              <a:ea typeface="Calibri"/>
              <a:cs typeface="Calibri"/>
              <a:sym typeface="Calibri"/>
            </a:endParaRPr>
          </a:p>
        </p:txBody>
      </p:sp>
      <p:sp>
        <p:nvSpPr>
          <p:cNvPr id="1331" name="Google Shape;1331;p103"/>
          <p:cNvSpPr txBox="1"/>
          <p:nvPr>
            <p:ph idx="1" type="body"/>
          </p:nvPr>
        </p:nvSpPr>
        <p:spPr>
          <a:xfrm>
            <a:off x="457200" y="1600199"/>
            <a:ext cx="8229600" cy="493776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Friend now “owns” all of the rooms (</a:t>
            </a:r>
            <a:r>
              <a:rPr b="0" i="1" lang="en-US" sz="2960" u="none" cap="none" strike="noStrike">
                <a:solidFill>
                  <a:schemeClr val="dk1"/>
                </a:solidFill>
                <a:latin typeface="Calibri"/>
                <a:ea typeface="Calibri"/>
                <a:cs typeface="Calibri"/>
                <a:sym typeface="Calibri"/>
              </a:rPr>
              <a:t>registers</a:t>
            </a:r>
            <a:r>
              <a:rPr b="0" i="0" lang="en-US" sz="2960" u="none" cap="none" strike="noStrike">
                <a:solidFill>
                  <a:schemeClr val="dk1"/>
                </a:solidFill>
                <a:latin typeface="Calibri"/>
                <a:ea typeface="Calibri"/>
                <a:cs typeface="Calibri"/>
                <a:sym typeface="Calibri"/>
              </a:rPr>
              <a:t>)</a:t>
            </a:r>
            <a:endParaRPr b="0" i="0" sz="2960" u="none" cap="none" strike="noStrike">
              <a:solidFill>
                <a:schemeClr val="dk1"/>
              </a:solidFill>
              <a:latin typeface="Calibri"/>
              <a:ea typeface="Calibri"/>
              <a:cs typeface="Calibri"/>
              <a:sym typeface="Calibri"/>
            </a:endParaRPr>
          </a:p>
          <a:p>
            <a:pPr indent="-342900" lvl="0" marL="342900" marR="0" rtl="0" algn="l">
              <a:lnSpc>
                <a:spcPct val="9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Friend decides to allow the wild, wild party (</a:t>
            </a:r>
            <a:r>
              <a:rPr b="0" i="1" lang="en-US" sz="2960" u="none" cap="none" strike="noStrike">
                <a:solidFill>
                  <a:schemeClr val="dk1"/>
                </a:solidFill>
                <a:latin typeface="Calibri"/>
                <a:ea typeface="Calibri"/>
                <a:cs typeface="Calibri"/>
                <a:sym typeface="Calibri"/>
              </a:rPr>
              <a:t>computation</a:t>
            </a:r>
            <a:r>
              <a:rPr b="0" i="0" lang="en-US" sz="2960" u="none" cap="none" strike="noStrike">
                <a:solidFill>
                  <a:schemeClr val="dk1"/>
                </a:solidFill>
                <a:latin typeface="Calibri"/>
                <a:ea typeface="Calibri"/>
                <a:cs typeface="Calibri"/>
                <a:sym typeface="Calibri"/>
              </a:rPr>
              <a:t>) to use the guest rooms (</a:t>
            </a:r>
            <a:r>
              <a:rPr b="0" i="1" lang="en-US" sz="2960" u="none" cap="none" strike="noStrike">
                <a:solidFill>
                  <a:schemeClr val="accent4"/>
                </a:solidFill>
                <a:latin typeface="Calibri"/>
                <a:ea typeface="Calibri"/>
                <a:cs typeface="Calibri"/>
                <a:sym typeface="Calibri"/>
              </a:rPr>
              <a:t>saved </a:t>
            </a:r>
            <a:r>
              <a:rPr b="0" i="1" lang="en-US" sz="2960" u="none" cap="none" strike="noStrike">
                <a:solidFill>
                  <a:schemeClr val="dk1"/>
                </a:solidFill>
                <a:latin typeface="Calibri"/>
                <a:ea typeface="Calibri"/>
                <a:cs typeface="Calibri"/>
                <a:sym typeface="Calibri"/>
              </a:rPr>
              <a:t>registers</a:t>
            </a:r>
            <a:r>
              <a:rPr b="0" i="0" lang="en-US" sz="2960" u="none" cap="none" strike="noStrike">
                <a:solidFill>
                  <a:schemeClr val="dk1"/>
                </a:solidFill>
                <a:latin typeface="Calibri"/>
                <a:ea typeface="Calibri"/>
                <a:cs typeface="Calibri"/>
                <a:sym typeface="Calibri"/>
              </a:rPr>
              <a:t>)</a:t>
            </a:r>
            <a:endParaRPr b="0" i="0" sz="2960" u="none" cap="none" strike="noStrike">
              <a:solidFill>
                <a:schemeClr val="dk1"/>
              </a:solidFill>
              <a:latin typeface="Calibri"/>
              <a:ea typeface="Calibri"/>
              <a:cs typeface="Calibri"/>
              <a:sym typeface="Calibri"/>
            </a:endParaRPr>
          </a:p>
          <a:p>
            <a:pPr indent="-342900" lvl="0" marL="342900" marR="0" rtl="0" algn="l">
              <a:lnSpc>
                <a:spcPct val="9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What does the friend (</a:t>
            </a:r>
            <a:r>
              <a:rPr b="0" i="1" lang="en-US" sz="2960" u="none" cap="none" strike="noStrike">
                <a:solidFill>
                  <a:schemeClr val="dk1"/>
                </a:solidFill>
                <a:latin typeface="Calibri"/>
                <a:ea typeface="Calibri"/>
                <a:cs typeface="Calibri"/>
                <a:sym typeface="Calibri"/>
              </a:rPr>
              <a:t>2</a:t>
            </a:r>
            <a:r>
              <a:rPr b="0" baseline="30000" i="1" lang="en-US" sz="2960" u="none" cap="none" strike="noStrike">
                <a:solidFill>
                  <a:schemeClr val="dk1"/>
                </a:solidFill>
                <a:latin typeface="Calibri"/>
                <a:ea typeface="Calibri"/>
                <a:cs typeface="Calibri"/>
                <a:sym typeface="Calibri"/>
              </a:rPr>
              <a:t>nd</a:t>
            </a:r>
            <a:r>
              <a:rPr b="0" i="1" lang="en-US" sz="2960" u="none" cap="none" strike="noStrike">
                <a:solidFill>
                  <a:schemeClr val="dk1"/>
                </a:solidFill>
                <a:latin typeface="Calibri"/>
                <a:ea typeface="Calibri"/>
                <a:cs typeface="Calibri"/>
                <a:sym typeface="Calibri"/>
              </a:rPr>
              <a:t> calle</a:t>
            </a:r>
            <a:r>
              <a:rPr b="0" i="1" lang="en-US" sz="2960" u="none" cap="none" strike="noStrike">
                <a:solidFill>
                  <a:schemeClr val="accent1"/>
                </a:solidFill>
                <a:latin typeface="Calibri"/>
                <a:ea typeface="Calibri"/>
                <a:cs typeface="Calibri"/>
                <a:sym typeface="Calibri"/>
              </a:rPr>
              <a:t>E</a:t>
            </a:r>
            <a:r>
              <a:rPr b="0" i="0" lang="en-US" sz="2960" u="none" cap="none" strike="noStrike">
                <a:solidFill>
                  <a:schemeClr val="dk1"/>
                </a:solidFill>
                <a:latin typeface="Calibri"/>
                <a:ea typeface="Calibri"/>
                <a:cs typeface="Calibri"/>
                <a:sym typeface="Calibri"/>
              </a:rPr>
              <a:t>) do?</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Takes stuff from guest rooms and moves it to the shed in the backyard (</a:t>
            </a:r>
            <a:r>
              <a:rPr b="0" i="1" lang="en-US" sz="2590" u="none" cap="none" strike="noStrike">
                <a:solidFill>
                  <a:schemeClr val="dk1"/>
                </a:solidFill>
                <a:latin typeface="Calibri"/>
                <a:ea typeface="Calibri"/>
                <a:cs typeface="Calibri"/>
                <a:sym typeface="Calibri"/>
              </a:rPr>
              <a:t>memory</a:t>
            </a:r>
            <a:r>
              <a:rPr b="0" i="0" lang="en-US" sz="2590" u="none" cap="none" strike="noStrike">
                <a:solidFill>
                  <a:schemeClr val="dk1"/>
                </a:solidFill>
                <a:latin typeface="Calibri"/>
                <a:ea typeface="Calibri"/>
                <a:cs typeface="Calibri"/>
                <a:sym typeface="Calibri"/>
              </a:rPr>
              <a:t>)</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Throws the party and </a:t>
            </a:r>
            <a:r>
              <a:rPr b="0" i="0" lang="en-US" sz="2590" u="none" cap="none" strike="noStrike">
                <a:solidFill>
                  <a:srgbClr val="FF0000"/>
                </a:solidFill>
                <a:latin typeface="Calibri"/>
                <a:ea typeface="Calibri"/>
                <a:cs typeface="Calibri"/>
                <a:sym typeface="Calibri"/>
              </a:rPr>
              <a:t>everything in the house gets trashed </a:t>
            </a:r>
            <a:r>
              <a:rPr b="0" i="0" lang="en-US" sz="2590" u="none" cap="none" strike="noStrike">
                <a:solidFill>
                  <a:schemeClr val="dk1"/>
                </a:solidFill>
                <a:latin typeface="Calibri"/>
                <a:ea typeface="Calibri"/>
                <a:cs typeface="Calibri"/>
                <a:sym typeface="Calibri"/>
              </a:rPr>
              <a:t>(shed is outside, so it survives)</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Restores guest rooms by replacing the items from the backyard shed</a:t>
            </a:r>
            <a:endParaRPr/>
          </a:p>
          <a:p>
            <a:pPr indent="-154940" lvl="0" marL="342900" marR="0" rtl="0" algn="l">
              <a:lnSpc>
                <a:spcPct val="90000"/>
              </a:lnSpc>
              <a:spcBef>
                <a:spcPts val="592"/>
              </a:spcBef>
              <a:spcAft>
                <a:spcPts val="0"/>
              </a:spcAft>
              <a:buClr>
                <a:schemeClr val="dk1"/>
              </a:buClr>
              <a:buSzPts val="2960"/>
              <a:buFont typeface="Arial"/>
              <a:buNone/>
            </a:pPr>
            <a:r>
              <a:t/>
            </a:r>
            <a:endParaRPr b="0" i="0" sz="2960" u="none" cap="none" strike="noStrike">
              <a:solidFill>
                <a:schemeClr val="dk1"/>
              </a:solidFill>
              <a:latin typeface="Calibri"/>
              <a:ea typeface="Calibri"/>
              <a:cs typeface="Calibri"/>
              <a:sym typeface="Calibri"/>
            </a:endParaRPr>
          </a:p>
        </p:txBody>
      </p:sp>
      <p:sp>
        <p:nvSpPr>
          <p:cNvPr id="1332" name="Google Shape;1332;p10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1333" name="Google Shape;1333;p103"/>
          <p:cNvGrpSpPr/>
          <p:nvPr/>
        </p:nvGrpSpPr>
        <p:grpSpPr>
          <a:xfrm>
            <a:off x="214928" y="3959352"/>
            <a:ext cx="815849" cy="2286000"/>
            <a:chOff x="214928" y="3959352"/>
            <a:chExt cx="815849" cy="2286000"/>
          </a:xfrm>
        </p:grpSpPr>
        <p:sp>
          <p:nvSpPr>
            <p:cNvPr id="1334" name="Google Shape;1334;p103"/>
            <p:cNvSpPr/>
            <p:nvPr/>
          </p:nvSpPr>
          <p:spPr>
            <a:xfrm>
              <a:off x="665017" y="3959352"/>
              <a:ext cx="365760" cy="2286000"/>
            </a:xfrm>
            <a:prstGeom prst="leftBrace">
              <a:avLst>
                <a:gd fmla="val 8333"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103"/>
            <p:cNvSpPr txBox="1"/>
            <p:nvPr/>
          </p:nvSpPr>
          <p:spPr>
            <a:xfrm rot="-5400000">
              <a:off x="-337307" y="4825351"/>
              <a:ext cx="1658467"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Same as kid!</a:t>
              </a:r>
              <a:endParaRPr sz="2400">
                <a:solidFill>
                  <a:srgbClr val="FF0000"/>
                </a:solidFill>
                <a:latin typeface="Calibri"/>
                <a:ea typeface="Calibri"/>
                <a:cs typeface="Calibri"/>
                <a:sym typeface="Calibri"/>
              </a:endParaRPr>
            </a:p>
          </p:txBody>
        </p:sp>
      </p:grpSp>
      <p:sp>
        <p:nvSpPr>
          <p:cNvPr id="1336" name="Google Shape;1336;p10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337" name="Google Shape;1337;p10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457200" y="381000"/>
            <a:ext cx="8229600" cy="702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Byte Instructions</a:t>
            </a:r>
            <a:endParaRPr b="0" i="0" sz="4400" u="none" cap="none" strike="noStrike">
              <a:solidFill>
                <a:schemeClr val="accent1"/>
              </a:solidFill>
              <a:latin typeface="Calibri"/>
              <a:ea typeface="Calibri"/>
              <a:cs typeface="Calibri"/>
              <a:sym typeface="Calibri"/>
            </a:endParaRPr>
          </a:p>
        </p:txBody>
      </p:sp>
      <p:sp>
        <p:nvSpPr>
          <p:cNvPr id="305" name="Google Shape;305;p36"/>
          <p:cNvSpPr txBox="1"/>
          <p:nvPr>
            <p:ph idx="1" type="body"/>
          </p:nvPr>
        </p:nvSpPr>
        <p:spPr>
          <a:xfrm>
            <a:off x="457200" y="1905000"/>
            <a:ext cx="8229600" cy="4894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960"/>
              <a:buFont typeface="Arial"/>
              <a:buChar char="•"/>
            </a:pPr>
            <a:r>
              <a:rPr b="0" i="0" lang="en-US" sz="2775" u="none" cap="none" strike="noStrike">
                <a:solidFill>
                  <a:schemeClr val="dk1"/>
                </a:solidFill>
                <a:latin typeface="Courier New"/>
                <a:ea typeface="Courier New"/>
                <a:cs typeface="Courier New"/>
                <a:sym typeface="Courier New"/>
              </a:rPr>
              <a:t>lb</a:t>
            </a:r>
            <a:r>
              <a:rPr b="0" i="0" lang="en-US" sz="2960" u="none" cap="none" strike="noStrike">
                <a:solidFill>
                  <a:schemeClr val="dk1"/>
                </a:solidFill>
                <a:latin typeface="Calibri"/>
                <a:ea typeface="Calibri"/>
                <a:cs typeface="Calibri"/>
                <a:sym typeface="Calibri"/>
              </a:rPr>
              <a:t>/</a:t>
            </a:r>
            <a:r>
              <a:rPr b="0" i="0" lang="en-US" sz="2775" u="none" cap="none" strike="noStrike">
                <a:solidFill>
                  <a:schemeClr val="dk1"/>
                </a:solidFill>
                <a:latin typeface="Courier New"/>
                <a:ea typeface="Courier New"/>
                <a:cs typeface="Courier New"/>
                <a:sym typeface="Courier New"/>
              </a:rPr>
              <a:t>sb</a:t>
            </a:r>
            <a:r>
              <a:rPr b="0" i="0" lang="en-US" sz="2960" u="none" cap="none" strike="noStrike">
                <a:solidFill>
                  <a:schemeClr val="dk1"/>
                </a:solidFill>
                <a:latin typeface="Calibri"/>
                <a:ea typeface="Calibri"/>
                <a:cs typeface="Calibri"/>
                <a:sym typeface="Calibri"/>
              </a:rPr>
              <a:t> utilize the </a:t>
            </a:r>
            <a:r>
              <a:rPr b="0" i="0" lang="en-US" sz="2960" u="none" cap="none" strike="noStrike">
                <a:solidFill>
                  <a:srgbClr val="FF0000"/>
                </a:solidFill>
                <a:latin typeface="Calibri"/>
                <a:ea typeface="Calibri"/>
                <a:cs typeface="Calibri"/>
                <a:sym typeface="Calibri"/>
              </a:rPr>
              <a:t>least significant byte of the register</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On </a:t>
            </a:r>
            <a:r>
              <a:rPr b="0" i="0" lang="en-US" sz="2405" u="none" cap="none" strike="noStrike">
                <a:solidFill>
                  <a:schemeClr val="dk1"/>
                </a:solidFill>
                <a:latin typeface="Courier New"/>
                <a:ea typeface="Courier New"/>
                <a:cs typeface="Courier New"/>
                <a:sym typeface="Courier New"/>
              </a:rPr>
              <a:t>sb</a:t>
            </a:r>
            <a:r>
              <a:rPr b="0" i="0" lang="en-US" sz="2590" u="none" cap="none" strike="noStrike">
                <a:solidFill>
                  <a:schemeClr val="dk1"/>
                </a:solidFill>
                <a:latin typeface="Calibri"/>
                <a:ea typeface="Calibri"/>
                <a:cs typeface="Calibri"/>
                <a:sym typeface="Calibri"/>
              </a:rPr>
              <a:t>, upper 24 bits are ignored</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On </a:t>
            </a:r>
            <a:r>
              <a:rPr b="0" i="0" lang="en-US" sz="2405" u="none" cap="none" strike="noStrike">
                <a:solidFill>
                  <a:schemeClr val="dk1"/>
                </a:solidFill>
                <a:latin typeface="Courier New"/>
                <a:ea typeface="Courier New"/>
                <a:cs typeface="Courier New"/>
                <a:sym typeface="Courier New"/>
              </a:rPr>
              <a:t>lb</a:t>
            </a:r>
            <a:r>
              <a:rPr b="0" i="0" lang="en-US" sz="2590" u="none" cap="none" strike="noStrike">
                <a:solidFill>
                  <a:schemeClr val="dk1"/>
                </a:solidFill>
                <a:latin typeface="Calibri"/>
                <a:ea typeface="Calibri"/>
                <a:cs typeface="Calibri"/>
                <a:sym typeface="Calibri"/>
              </a:rPr>
              <a:t>, upper 24 bits are filled by sign-extension</a:t>
            </a:r>
            <a:endParaRPr/>
          </a:p>
          <a:p>
            <a:pPr indent="-342900" lvl="0" marL="342900" marR="0" rtl="0" algn="l">
              <a:lnSpc>
                <a:spcPct val="90000"/>
              </a:lnSpc>
              <a:spcBef>
                <a:spcPts val="1800"/>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For example, let </a:t>
            </a:r>
            <a:r>
              <a:rPr b="0" i="0" lang="en-US" sz="2775" u="none" cap="none" strike="noStrike">
                <a:solidFill>
                  <a:schemeClr val="dk1"/>
                </a:solidFill>
                <a:latin typeface="Courier New"/>
                <a:ea typeface="Courier New"/>
                <a:cs typeface="Courier New"/>
                <a:sym typeface="Courier New"/>
              </a:rPr>
              <a:t>*($s0) = 0x00000180</a:t>
            </a:r>
            <a:r>
              <a:rPr b="0" i="0" lang="en-US" sz="2960" u="none" cap="none" strike="noStrike">
                <a:solidFill>
                  <a:schemeClr val="dk1"/>
                </a:solidFill>
                <a:latin typeface="Calibri"/>
                <a:ea typeface="Calibri"/>
                <a:cs typeface="Calibri"/>
                <a:sym typeface="Calibri"/>
              </a:rPr>
              <a:t>:</a:t>
            </a:r>
            <a:endParaRPr b="0" i="0" sz="2960" u="none" cap="none" strike="noStrike">
              <a:solidFill>
                <a:schemeClr val="dk1"/>
              </a:solidFill>
              <a:latin typeface="Calibri"/>
              <a:ea typeface="Calibri"/>
              <a:cs typeface="Calibri"/>
              <a:sym typeface="Calibri"/>
            </a:endParaRPr>
          </a:p>
          <a:p>
            <a:pPr indent="0" lvl="0" marL="0" marR="0" rtl="0" algn="l">
              <a:lnSpc>
                <a:spcPct val="90000"/>
              </a:lnSpc>
              <a:spcBef>
                <a:spcPts val="518"/>
              </a:spcBef>
              <a:spcAft>
                <a:spcPts val="0"/>
              </a:spcAft>
              <a:buClr>
                <a:schemeClr val="dk1"/>
              </a:buClr>
              <a:buFont typeface="Arial"/>
              <a:buNone/>
            </a:pPr>
            <a:r>
              <a:rPr b="0" i="0" lang="en-US" sz="2590" u="none" cap="none" strike="noStrike">
                <a:solidFill>
                  <a:schemeClr val="dk1"/>
                </a:solidFill>
                <a:latin typeface="Courier New"/>
                <a:ea typeface="Courier New"/>
                <a:cs typeface="Courier New"/>
                <a:sym typeface="Courier New"/>
              </a:rPr>
              <a:t>	lb $s1,1($s0)  </a:t>
            </a:r>
            <a:endParaRPr/>
          </a:p>
          <a:p>
            <a:pPr indent="0" lvl="0" marL="0" marR="0" rtl="0" algn="l">
              <a:lnSpc>
                <a:spcPct val="90000"/>
              </a:lnSpc>
              <a:spcBef>
                <a:spcPts val="518"/>
              </a:spcBef>
              <a:spcAft>
                <a:spcPts val="0"/>
              </a:spcAft>
              <a:buClr>
                <a:schemeClr val="dk1"/>
              </a:buClr>
              <a:buFont typeface="Arial"/>
              <a:buNone/>
            </a:pPr>
            <a:r>
              <a:rPr b="0" i="0" lang="en-US" sz="2590" u="none" cap="none" strike="noStrike">
                <a:solidFill>
                  <a:schemeClr val="dk1"/>
                </a:solidFill>
                <a:latin typeface="Courier New"/>
                <a:ea typeface="Courier New"/>
                <a:cs typeface="Courier New"/>
                <a:sym typeface="Courier New"/>
              </a:rPr>
              <a:t>	lb $s2,0($s0)  </a:t>
            </a:r>
            <a:endParaRPr sz="2590">
              <a:latin typeface="Courier New"/>
              <a:ea typeface="Courier New"/>
              <a:cs typeface="Courier New"/>
              <a:sym typeface="Courier New"/>
            </a:endParaRPr>
          </a:p>
          <a:p>
            <a:pPr indent="0" lvl="0" marL="0" marR="0" rtl="0" algn="l">
              <a:lnSpc>
                <a:spcPct val="90000"/>
              </a:lnSpc>
              <a:spcBef>
                <a:spcPts val="518"/>
              </a:spcBef>
              <a:spcAft>
                <a:spcPts val="0"/>
              </a:spcAft>
              <a:buClr>
                <a:schemeClr val="dk1"/>
              </a:buClr>
              <a:buFont typeface="Arial"/>
              <a:buNone/>
            </a:pPr>
            <a:r>
              <a:rPr b="0" i="0" lang="en-US" sz="2590" u="none" cap="none" strike="noStrike">
                <a:solidFill>
                  <a:schemeClr val="dk1"/>
                </a:solidFill>
                <a:latin typeface="Courier New"/>
                <a:ea typeface="Courier New"/>
                <a:cs typeface="Courier New"/>
                <a:sym typeface="Courier New"/>
              </a:rPr>
              <a:t>	sb $s2,2($s0)  </a:t>
            </a:r>
            <a:endParaRPr/>
          </a:p>
          <a:p>
            <a:pPr indent="-121284" lvl="1" marL="742950" marR="0" rtl="0" algn="l">
              <a:lnSpc>
                <a:spcPct val="90000"/>
              </a:lnSpc>
              <a:spcBef>
                <a:spcPts val="518"/>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p:txBody>
      </p:sp>
      <p:sp>
        <p:nvSpPr>
          <p:cNvPr id="306" name="Google Shape;306;p3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07" name="Google Shape;307;p36"/>
          <p:cNvSpPr txBox="1"/>
          <p:nvPr/>
        </p:nvSpPr>
        <p:spPr>
          <a:xfrm>
            <a:off x="5111700" y="1036650"/>
            <a:ext cx="5747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08" name="Google Shape;308;p36"/>
          <p:cNvGraphicFramePr/>
          <p:nvPr/>
        </p:nvGraphicFramePr>
        <p:xfrm>
          <a:off x="952500" y="1303900"/>
          <a:ext cx="3000000" cy="3000000"/>
        </p:xfrm>
        <a:graphic>
          <a:graphicData uri="http://schemas.openxmlformats.org/drawingml/2006/table">
            <a:tbl>
              <a:tblPr>
                <a:noFill/>
                <a:tableStyleId>{88AE0F79-38FA-451C-ABDB-B918C2D0A149}</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solidFill>
                      <a:srgbClr val="D9D2E9"/>
                    </a:solidFill>
                  </a:tcPr>
                </a:tc>
                <a:tc>
                  <a:txBody>
                    <a:bodyPr/>
                    <a:lstStyle/>
                    <a:p>
                      <a:pPr indent="0" lvl="0" marL="0" rtl="0" algn="l">
                        <a:spcBef>
                          <a:spcPts val="0"/>
                        </a:spcBef>
                        <a:spcAft>
                          <a:spcPts val="0"/>
                        </a:spcAft>
                        <a:buNone/>
                      </a:pPr>
                      <a:r>
                        <a:t/>
                      </a:r>
                      <a:endParaRPr/>
                    </a:p>
                  </a:txBody>
                  <a:tcPr marT="91425" marB="91425" marR="91425" marL="91425">
                    <a:solidFill>
                      <a:srgbClr val="D9D2E9"/>
                    </a:solidFill>
                  </a:tcPr>
                </a:tc>
                <a:tc>
                  <a:txBody>
                    <a:bodyPr/>
                    <a:lstStyle/>
                    <a:p>
                      <a:pPr indent="0" lvl="0" marL="0" rtl="0" algn="l">
                        <a:spcBef>
                          <a:spcPts val="0"/>
                        </a:spcBef>
                        <a:spcAft>
                          <a:spcPts val="0"/>
                        </a:spcAft>
                        <a:buNone/>
                      </a:pPr>
                      <a:r>
                        <a:t/>
                      </a:r>
                      <a:endParaRPr/>
                    </a:p>
                  </a:txBody>
                  <a:tcPr marT="91425" marB="91425" marR="91425" marL="91425">
                    <a:solidFill>
                      <a:srgbClr val="D9D2E9"/>
                    </a:solidFill>
                  </a:tcPr>
                </a:tc>
                <a:tc>
                  <a:txBody>
                    <a:bodyPr/>
                    <a:lstStyle/>
                    <a:p>
                      <a:pPr indent="0" lvl="0" marL="0" rtl="0" algn="l">
                        <a:spcBef>
                          <a:spcPts val="0"/>
                        </a:spcBef>
                        <a:spcAft>
                          <a:spcPts val="0"/>
                        </a:spcAft>
                        <a:buNone/>
                      </a:pPr>
                      <a:r>
                        <a:t/>
                      </a:r>
                      <a:endParaRPr/>
                    </a:p>
                  </a:txBody>
                  <a:tcPr marT="91425" marB="91425" marR="91425" marL="91425">
                    <a:solidFill>
                      <a:srgbClr val="00FF00">
                        <a:alpha val="32310"/>
                      </a:srgbClr>
                    </a:solidFill>
                  </a:tcPr>
                </a:tc>
              </a:tr>
            </a:tbl>
          </a:graphicData>
        </a:graphic>
      </p:graphicFrame>
      <p:graphicFrame>
        <p:nvGraphicFramePr>
          <p:cNvPr id="309" name="Google Shape;309;p36"/>
          <p:cNvGraphicFramePr/>
          <p:nvPr/>
        </p:nvGraphicFramePr>
        <p:xfrm>
          <a:off x="7000000" y="541800"/>
          <a:ext cx="3000000" cy="3000000"/>
        </p:xfrm>
        <a:graphic>
          <a:graphicData uri="http://schemas.openxmlformats.org/drawingml/2006/table">
            <a:tbl>
              <a:tblPr>
                <a:noFill/>
                <a:tableStyleId>{88AE0F79-38FA-451C-ABDB-B918C2D0A149}</a:tableStyleId>
              </a:tblPr>
              <a:tblGrid>
                <a:gridCol w="1837625"/>
              </a:tblGrid>
              <a:tr h="381000">
                <a:tc>
                  <a:txBody>
                    <a:bodyPr/>
                    <a:lstStyle/>
                    <a:p>
                      <a:pPr indent="0" lvl="0" marL="0" rtl="0" algn="l">
                        <a:spcBef>
                          <a:spcPts val="0"/>
                        </a:spcBef>
                        <a:spcAft>
                          <a:spcPts val="0"/>
                        </a:spcAft>
                        <a:buNone/>
                      </a:pPr>
                      <a:r>
                        <a:t/>
                      </a:r>
                      <a:endParaRPr/>
                    </a:p>
                  </a:txBody>
                  <a:tcPr marT="91425" marB="91425" marR="91425" marL="91425">
                    <a:solidFill>
                      <a:srgbClr val="00FF00">
                        <a:alpha val="32310"/>
                      </a:srgbClr>
                    </a:solidFill>
                  </a:tcPr>
                </a:tc>
              </a:tr>
            </a:tbl>
          </a:graphicData>
        </a:graphic>
      </p:graphicFrame>
      <p:graphicFrame>
        <p:nvGraphicFramePr>
          <p:cNvPr id="310" name="Google Shape;310;p36"/>
          <p:cNvGraphicFramePr/>
          <p:nvPr/>
        </p:nvGraphicFramePr>
        <p:xfrm>
          <a:off x="952500" y="1303900"/>
          <a:ext cx="3000000" cy="3000000"/>
        </p:xfrm>
        <a:graphic>
          <a:graphicData uri="http://schemas.openxmlformats.org/drawingml/2006/table">
            <a:tbl>
              <a:tblPr>
                <a:noFill/>
                <a:tableStyleId>{88AE0F79-38FA-451C-ABDB-B918C2D0A149}</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solidFill>
                      <a:srgbClr val="D9D2E9"/>
                    </a:solidFill>
                  </a:tcPr>
                </a:tc>
                <a:tc>
                  <a:txBody>
                    <a:bodyPr/>
                    <a:lstStyle/>
                    <a:p>
                      <a:pPr indent="0" lvl="0" marL="0" rtl="0" algn="l">
                        <a:spcBef>
                          <a:spcPts val="0"/>
                        </a:spcBef>
                        <a:spcAft>
                          <a:spcPts val="0"/>
                        </a:spcAft>
                        <a:buNone/>
                      </a:pPr>
                      <a:r>
                        <a:t/>
                      </a:r>
                      <a:endParaRPr/>
                    </a:p>
                  </a:txBody>
                  <a:tcPr marT="91425" marB="91425" marR="91425" marL="91425">
                    <a:solidFill>
                      <a:srgbClr val="D9D2E9"/>
                    </a:solidFill>
                  </a:tcPr>
                </a:tc>
                <a:tc>
                  <a:txBody>
                    <a:bodyPr/>
                    <a:lstStyle/>
                    <a:p>
                      <a:pPr indent="0" lvl="0" marL="0" rtl="0" algn="l">
                        <a:spcBef>
                          <a:spcPts val="0"/>
                        </a:spcBef>
                        <a:spcAft>
                          <a:spcPts val="0"/>
                        </a:spcAft>
                        <a:buNone/>
                      </a:pPr>
                      <a:r>
                        <a:t/>
                      </a:r>
                      <a:endParaRPr/>
                    </a:p>
                  </a:txBody>
                  <a:tcPr marT="91425" marB="91425" marR="91425" marL="91425">
                    <a:solidFill>
                      <a:srgbClr val="D9D2E9"/>
                    </a:solidFill>
                  </a:tcPr>
                </a:tc>
                <a:tc>
                  <a:txBody>
                    <a:bodyPr/>
                    <a:lstStyle/>
                    <a:p>
                      <a:pPr indent="0" lvl="0" marL="0" rtl="0" algn="l">
                        <a:spcBef>
                          <a:spcPts val="0"/>
                        </a:spcBef>
                        <a:spcAft>
                          <a:spcPts val="0"/>
                        </a:spcAft>
                        <a:buNone/>
                      </a:pPr>
                      <a:r>
                        <a:t/>
                      </a:r>
                      <a:endParaRPr/>
                    </a:p>
                  </a:txBody>
                  <a:tcPr marT="91425" marB="91425" marR="91425" marL="91425">
                    <a:solidFill>
                      <a:srgbClr val="D9D2E9"/>
                    </a:solidFill>
                  </a:tcPr>
                </a:tc>
              </a:tr>
            </a:tbl>
          </a:graphicData>
        </a:graphic>
      </p:graphicFrame>
      <p:sp>
        <p:nvSpPr>
          <p:cNvPr id="311" name="Google Shape;311;p36"/>
          <p:cNvSpPr txBox="1"/>
          <p:nvPr/>
        </p:nvSpPr>
        <p:spPr>
          <a:xfrm>
            <a:off x="3871725" y="4136850"/>
            <a:ext cx="4505100" cy="165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18"/>
              </a:spcBef>
              <a:spcAft>
                <a:spcPts val="0"/>
              </a:spcAft>
              <a:buNone/>
            </a:pPr>
            <a:r>
              <a:rPr lang="en-US" sz="2590">
                <a:solidFill>
                  <a:schemeClr val="dk1"/>
                </a:solidFill>
                <a:latin typeface="Courier New"/>
                <a:ea typeface="Courier New"/>
                <a:cs typeface="Courier New"/>
                <a:sym typeface="Courier New"/>
              </a:rPr>
              <a:t># $s1=0x00000001</a:t>
            </a:r>
            <a:endParaRPr sz="2590">
              <a:solidFill>
                <a:schemeClr val="dk1"/>
              </a:solidFill>
              <a:latin typeface="Courier New"/>
              <a:ea typeface="Courier New"/>
              <a:cs typeface="Courier New"/>
              <a:sym typeface="Courier New"/>
            </a:endParaRPr>
          </a:p>
          <a:p>
            <a:pPr indent="0" lvl="0" marL="0" rtl="0" algn="l">
              <a:lnSpc>
                <a:spcPct val="90000"/>
              </a:lnSpc>
              <a:spcBef>
                <a:spcPts val="518"/>
              </a:spcBef>
              <a:spcAft>
                <a:spcPts val="0"/>
              </a:spcAft>
              <a:buNone/>
            </a:pPr>
            <a:r>
              <a:rPr lang="en-US" sz="2590">
                <a:solidFill>
                  <a:schemeClr val="dk1"/>
                </a:solidFill>
                <a:latin typeface="Courier New"/>
                <a:ea typeface="Courier New"/>
                <a:cs typeface="Courier New"/>
                <a:sym typeface="Courier New"/>
              </a:rPr>
              <a:t># $s2=0xFFFFFF80</a:t>
            </a:r>
            <a:endParaRPr sz="3200">
              <a:solidFill>
                <a:schemeClr val="dk1"/>
              </a:solidFill>
              <a:latin typeface="Calibri"/>
              <a:ea typeface="Calibri"/>
              <a:cs typeface="Calibri"/>
              <a:sym typeface="Calibri"/>
            </a:endParaRPr>
          </a:p>
          <a:p>
            <a:pPr indent="0" lvl="0" marL="0" rtl="0" algn="l">
              <a:lnSpc>
                <a:spcPct val="90000"/>
              </a:lnSpc>
              <a:spcBef>
                <a:spcPts val="518"/>
              </a:spcBef>
              <a:spcAft>
                <a:spcPts val="0"/>
              </a:spcAft>
              <a:buClr>
                <a:schemeClr val="dk1"/>
              </a:buClr>
              <a:buFont typeface="Arial"/>
              <a:buNone/>
            </a:pPr>
            <a:r>
              <a:rPr lang="en-US" sz="2590">
                <a:solidFill>
                  <a:schemeClr val="dk1"/>
                </a:solidFill>
                <a:latin typeface="Courier New"/>
                <a:ea typeface="Courier New"/>
                <a:cs typeface="Courier New"/>
                <a:sym typeface="Courier New"/>
              </a:rPr>
              <a:t># *($s0)=0x00800180</a:t>
            </a:r>
            <a:endParaRPr sz="2590">
              <a:solidFill>
                <a:schemeClr val="dk1"/>
              </a:solidFill>
              <a:latin typeface="Courier New"/>
              <a:ea typeface="Courier New"/>
              <a:cs typeface="Courier New"/>
              <a:sym typeface="Courier New"/>
            </a:endParaRPr>
          </a:p>
        </p:txBody>
      </p:sp>
      <p:sp>
        <p:nvSpPr>
          <p:cNvPr id="312" name="Google Shape;312;p3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a:t>
            </a:r>
            <a:r>
              <a:rPr lang="en-US"/>
              <a:t>7</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313" name="Google Shape;313;p3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6</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0"/>
                                        </p:tgtEl>
                                      </p:cBhvr>
                                    </p:animEffect>
                                    <p:set>
                                      <p:cBhvr>
                                        <p:cTn dur="1" fill="hold">
                                          <p:stCondLst>
                                            <p:cond delay="1000"/>
                                          </p:stCondLst>
                                        </p:cTn>
                                        <p:tgtEl>
                                          <p:spTgt spid="3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9"/>
                                        </p:tgtEl>
                                      </p:cBhvr>
                                    </p:animEffect>
                                    <p:set>
                                      <p:cBhvr>
                                        <p:cTn dur="1" fill="hold">
                                          <p:stCondLst>
                                            <p:cond delay="1000"/>
                                          </p:stCondLst>
                                        </p:cTn>
                                        <p:tgtEl>
                                          <p:spTgt spid="3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7"/>
          <p:cNvSpPr txBox="1"/>
          <p:nvPr>
            <p:ph type="title"/>
          </p:nvPr>
        </p:nvSpPr>
        <p:spPr>
          <a:xfrm>
            <a:off x="457200" y="-182562"/>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Half-Word Instructions</a:t>
            </a:r>
            <a:endParaRPr/>
          </a:p>
        </p:txBody>
      </p:sp>
      <p:sp>
        <p:nvSpPr>
          <p:cNvPr id="320" name="Google Shape;320;p37"/>
          <p:cNvSpPr txBox="1"/>
          <p:nvPr>
            <p:ph idx="1" type="body"/>
          </p:nvPr>
        </p:nvSpPr>
        <p:spPr>
          <a:xfrm>
            <a:off x="457200" y="1295400"/>
            <a:ext cx="8229600" cy="2547300"/>
          </a:xfrm>
          <a:prstGeom prst="rect">
            <a:avLst/>
          </a:prstGeom>
        </p:spPr>
        <p:txBody>
          <a:bodyPr anchorCtr="0" anchor="t" bIns="91425" lIns="91425" spcFirstLastPara="1" rIns="91425" wrap="square" tIns="91425">
            <a:noAutofit/>
          </a:bodyPr>
          <a:lstStyle/>
          <a:p>
            <a:pPr indent="-330200" lvl="0" marL="342900" rtl="0" algn="l">
              <a:lnSpc>
                <a:spcPct val="90000"/>
              </a:lnSpc>
              <a:spcBef>
                <a:spcPts val="0"/>
              </a:spcBef>
              <a:spcAft>
                <a:spcPts val="0"/>
              </a:spcAft>
              <a:buSzPts val="3000"/>
              <a:buFont typeface="Calibri"/>
              <a:buChar char="•"/>
            </a:pPr>
            <a:r>
              <a:rPr lang="en-US">
                <a:latin typeface="Courier New"/>
                <a:ea typeface="Courier New"/>
                <a:cs typeface="Courier New"/>
                <a:sym typeface="Courier New"/>
              </a:rPr>
              <a:t>lh reg, off(bAddr) </a:t>
            </a:r>
            <a:r>
              <a:rPr lang="en-US"/>
              <a:t>“load half”</a:t>
            </a:r>
            <a:endParaRPr>
              <a:latin typeface="Courier New"/>
              <a:ea typeface="Courier New"/>
              <a:cs typeface="Courier New"/>
              <a:sym typeface="Courier New"/>
            </a:endParaRPr>
          </a:p>
          <a:p>
            <a:pPr indent="-330200" lvl="0" marL="342900" rtl="0" algn="l">
              <a:lnSpc>
                <a:spcPct val="90000"/>
              </a:lnSpc>
              <a:spcBef>
                <a:spcPts val="0"/>
              </a:spcBef>
              <a:spcAft>
                <a:spcPts val="0"/>
              </a:spcAft>
              <a:buSzPts val="3000"/>
              <a:buFont typeface="Calibri"/>
              <a:buChar char="•"/>
            </a:pPr>
            <a:r>
              <a:rPr lang="en-US">
                <a:latin typeface="Courier New"/>
                <a:ea typeface="Courier New"/>
                <a:cs typeface="Courier New"/>
                <a:sym typeface="Courier New"/>
              </a:rPr>
              <a:t>sh reg, off(bAddr) </a:t>
            </a:r>
            <a:r>
              <a:rPr lang="en-US"/>
              <a:t>“store half”</a:t>
            </a:r>
            <a:endParaRPr>
              <a:latin typeface="Courier New"/>
              <a:ea typeface="Courier New"/>
              <a:cs typeface="Courier New"/>
              <a:sym typeface="Courier New"/>
            </a:endParaRPr>
          </a:p>
          <a:p>
            <a:pPr indent="-285750" lvl="1" marL="742950" rtl="0" algn="l">
              <a:lnSpc>
                <a:spcPct val="90000"/>
              </a:lnSpc>
              <a:spcBef>
                <a:spcPts val="0"/>
              </a:spcBef>
              <a:spcAft>
                <a:spcPts val="0"/>
              </a:spcAft>
              <a:buSzPts val="2800"/>
              <a:buFont typeface="Calibri"/>
              <a:buChar char="–"/>
            </a:pPr>
            <a:r>
              <a:rPr lang="en-US">
                <a:latin typeface="Courier New"/>
                <a:ea typeface="Courier New"/>
                <a:cs typeface="Courier New"/>
                <a:sym typeface="Courier New"/>
              </a:rPr>
              <a:t>off(bAddr)</a:t>
            </a:r>
            <a:r>
              <a:rPr lang="en-US"/>
              <a:t>must be a multiple of 2</a:t>
            </a:r>
            <a:endParaRPr/>
          </a:p>
          <a:p>
            <a:pPr indent="-285750" lvl="1" marL="742950" rtl="0" algn="l">
              <a:lnSpc>
                <a:spcPct val="90000"/>
              </a:lnSpc>
              <a:spcBef>
                <a:spcPts val="518"/>
              </a:spcBef>
              <a:spcAft>
                <a:spcPts val="0"/>
              </a:spcAft>
              <a:buSzPts val="2800"/>
              <a:buFont typeface="Calibri"/>
              <a:buChar char="–"/>
            </a:pPr>
            <a:r>
              <a:rPr lang="en-US" sz="2590"/>
              <a:t>On </a:t>
            </a:r>
            <a:r>
              <a:rPr lang="en-US" sz="2405">
                <a:latin typeface="Courier New"/>
                <a:ea typeface="Courier New"/>
                <a:cs typeface="Courier New"/>
                <a:sym typeface="Courier New"/>
              </a:rPr>
              <a:t>sh</a:t>
            </a:r>
            <a:r>
              <a:rPr lang="en-US" sz="2590"/>
              <a:t>, upper 16 bits are ignored</a:t>
            </a:r>
            <a:endParaRPr sz="2800"/>
          </a:p>
          <a:p>
            <a:pPr indent="-285750" lvl="1" marL="742950" rtl="0" algn="l">
              <a:lnSpc>
                <a:spcPct val="90000"/>
              </a:lnSpc>
              <a:spcBef>
                <a:spcPts val="518"/>
              </a:spcBef>
              <a:spcAft>
                <a:spcPts val="0"/>
              </a:spcAft>
              <a:buSzPts val="2800"/>
              <a:buFont typeface="Calibri"/>
              <a:buChar char="–"/>
            </a:pPr>
            <a:r>
              <a:rPr lang="en-US" sz="2590"/>
              <a:t>On </a:t>
            </a:r>
            <a:r>
              <a:rPr lang="en-US" sz="2405">
                <a:latin typeface="Courier New"/>
                <a:ea typeface="Courier New"/>
                <a:cs typeface="Courier New"/>
                <a:sym typeface="Courier New"/>
              </a:rPr>
              <a:t>lh</a:t>
            </a:r>
            <a:r>
              <a:rPr lang="en-US" sz="2590"/>
              <a:t>, upper 16 bits are filled by sign-extension</a:t>
            </a:r>
            <a:endParaRPr/>
          </a:p>
        </p:txBody>
      </p:sp>
      <p:sp>
        <p:nvSpPr>
          <p:cNvPr id="321" name="Google Shape;321;p3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322" name="Google Shape;322;p37"/>
          <p:cNvGraphicFramePr/>
          <p:nvPr/>
        </p:nvGraphicFramePr>
        <p:xfrm>
          <a:off x="952500" y="846700"/>
          <a:ext cx="3000000" cy="3000000"/>
        </p:xfrm>
        <a:graphic>
          <a:graphicData uri="http://schemas.openxmlformats.org/drawingml/2006/table">
            <a:tbl>
              <a:tblPr>
                <a:noFill/>
                <a:tableStyleId>{88AE0F79-38FA-451C-ABDB-B918C2D0A149}</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solidFill>
                      <a:srgbClr val="D9D2E9"/>
                    </a:solidFill>
                  </a:tcPr>
                </a:tc>
                <a:tc>
                  <a:txBody>
                    <a:bodyPr/>
                    <a:lstStyle/>
                    <a:p>
                      <a:pPr indent="0" lvl="0" marL="0" rtl="0" algn="l">
                        <a:spcBef>
                          <a:spcPts val="0"/>
                        </a:spcBef>
                        <a:spcAft>
                          <a:spcPts val="0"/>
                        </a:spcAft>
                        <a:buNone/>
                      </a:pPr>
                      <a:r>
                        <a:t/>
                      </a:r>
                      <a:endParaRPr/>
                    </a:p>
                  </a:txBody>
                  <a:tcPr marT="91425" marB="91425" marR="91425" marL="91425">
                    <a:solidFill>
                      <a:srgbClr val="D9D2E9"/>
                    </a:solidFill>
                  </a:tcPr>
                </a:tc>
                <a:tc>
                  <a:txBody>
                    <a:bodyPr/>
                    <a:lstStyle/>
                    <a:p>
                      <a:pPr indent="0" lvl="0" marL="0" rtl="0" algn="l">
                        <a:spcBef>
                          <a:spcPts val="0"/>
                        </a:spcBef>
                        <a:spcAft>
                          <a:spcPts val="0"/>
                        </a:spcAft>
                        <a:buNone/>
                      </a:pPr>
                      <a:r>
                        <a:t/>
                      </a:r>
                      <a:endParaRPr/>
                    </a:p>
                  </a:txBody>
                  <a:tcPr marT="91425" marB="91425" marR="91425" marL="91425">
                    <a:solidFill>
                      <a:srgbClr val="00FF00">
                        <a:alpha val="32310"/>
                      </a:srgbClr>
                    </a:solidFill>
                  </a:tcPr>
                </a:tc>
                <a:tc>
                  <a:txBody>
                    <a:bodyPr/>
                    <a:lstStyle/>
                    <a:p>
                      <a:pPr indent="0" lvl="0" marL="0" rtl="0" algn="l">
                        <a:spcBef>
                          <a:spcPts val="0"/>
                        </a:spcBef>
                        <a:spcAft>
                          <a:spcPts val="0"/>
                        </a:spcAft>
                        <a:buNone/>
                      </a:pPr>
                      <a:r>
                        <a:t/>
                      </a:r>
                      <a:endParaRPr/>
                    </a:p>
                  </a:txBody>
                  <a:tcPr marT="91425" marB="91425" marR="91425" marL="91425">
                    <a:solidFill>
                      <a:srgbClr val="00FF00">
                        <a:alpha val="32310"/>
                      </a:srgbClr>
                    </a:solidFill>
                  </a:tcPr>
                </a:tc>
              </a:tr>
            </a:tbl>
          </a:graphicData>
        </a:graphic>
      </p:graphicFrame>
      <p:sp>
        <p:nvSpPr>
          <p:cNvPr id="323" name="Google Shape;323;p37"/>
          <p:cNvSpPr txBox="1"/>
          <p:nvPr>
            <p:ph type="title"/>
          </p:nvPr>
        </p:nvSpPr>
        <p:spPr>
          <a:xfrm>
            <a:off x="457200" y="3551238"/>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Unsigned</a:t>
            </a:r>
            <a:r>
              <a:rPr lang="en-US"/>
              <a:t> Instructions</a:t>
            </a:r>
            <a:endParaRPr/>
          </a:p>
        </p:txBody>
      </p:sp>
      <p:sp>
        <p:nvSpPr>
          <p:cNvPr id="324" name="Google Shape;324;p37"/>
          <p:cNvSpPr txBox="1"/>
          <p:nvPr>
            <p:ph idx="1" type="body"/>
          </p:nvPr>
        </p:nvSpPr>
        <p:spPr>
          <a:xfrm>
            <a:off x="457200" y="4495800"/>
            <a:ext cx="8686800" cy="2547300"/>
          </a:xfrm>
          <a:prstGeom prst="rect">
            <a:avLst/>
          </a:prstGeom>
        </p:spPr>
        <p:txBody>
          <a:bodyPr anchorCtr="0" anchor="t" bIns="91425" lIns="91425" spcFirstLastPara="1" rIns="91425" wrap="square" tIns="91425">
            <a:noAutofit/>
          </a:bodyPr>
          <a:lstStyle/>
          <a:p>
            <a:pPr indent="-330200" lvl="0" marL="342900" rtl="0" algn="l">
              <a:lnSpc>
                <a:spcPct val="90000"/>
              </a:lnSpc>
              <a:spcBef>
                <a:spcPts val="0"/>
              </a:spcBef>
              <a:spcAft>
                <a:spcPts val="0"/>
              </a:spcAft>
              <a:buSzPts val="3000"/>
              <a:buFont typeface="Calibri"/>
              <a:buChar char="•"/>
            </a:pPr>
            <a:r>
              <a:rPr lang="en-US">
                <a:latin typeface="Courier New"/>
                <a:ea typeface="Courier New"/>
                <a:cs typeface="Courier New"/>
                <a:sym typeface="Courier New"/>
              </a:rPr>
              <a:t>lhu reg, off(bAddr)</a:t>
            </a:r>
            <a:r>
              <a:rPr lang="en-US"/>
              <a:t>“load half unsigned”</a:t>
            </a:r>
            <a:endParaRPr>
              <a:latin typeface="Courier New"/>
              <a:ea typeface="Courier New"/>
              <a:cs typeface="Courier New"/>
              <a:sym typeface="Courier New"/>
            </a:endParaRPr>
          </a:p>
          <a:p>
            <a:pPr indent="-330200" lvl="0" marL="342900" rtl="0" algn="l">
              <a:lnSpc>
                <a:spcPct val="90000"/>
              </a:lnSpc>
              <a:spcBef>
                <a:spcPts val="0"/>
              </a:spcBef>
              <a:spcAft>
                <a:spcPts val="0"/>
              </a:spcAft>
              <a:buSzPts val="3000"/>
              <a:buFont typeface="Calibri"/>
              <a:buChar char="•"/>
            </a:pPr>
            <a:r>
              <a:rPr lang="en-US">
                <a:latin typeface="Courier New"/>
                <a:ea typeface="Courier New"/>
                <a:cs typeface="Courier New"/>
                <a:sym typeface="Courier New"/>
              </a:rPr>
              <a:t>lbu reg, off(bAddr)</a:t>
            </a:r>
            <a:r>
              <a:rPr lang="en-US"/>
              <a:t>“load byte unsigned”</a:t>
            </a:r>
            <a:endParaRPr>
              <a:latin typeface="Courier New"/>
              <a:ea typeface="Courier New"/>
              <a:cs typeface="Courier New"/>
              <a:sym typeface="Courier New"/>
            </a:endParaRPr>
          </a:p>
          <a:p>
            <a:pPr indent="-285750" lvl="1" marL="742950" rtl="0" algn="l">
              <a:lnSpc>
                <a:spcPct val="90000"/>
              </a:lnSpc>
              <a:spcBef>
                <a:spcPts val="518"/>
              </a:spcBef>
              <a:spcAft>
                <a:spcPts val="0"/>
              </a:spcAft>
              <a:buSzPts val="2800"/>
              <a:buFont typeface="Calibri"/>
              <a:buChar char="–"/>
            </a:pPr>
            <a:r>
              <a:rPr lang="en-US" sz="2590"/>
              <a:t>On </a:t>
            </a:r>
            <a:r>
              <a:rPr lang="en-US" sz="2405">
                <a:latin typeface="Courier New"/>
                <a:ea typeface="Courier New"/>
                <a:cs typeface="Courier New"/>
                <a:sym typeface="Courier New"/>
              </a:rPr>
              <a:t>l(b/h)u</a:t>
            </a:r>
            <a:r>
              <a:rPr lang="en-US" sz="2590"/>
              <a:t>, upper bits are filled by zero-extension</a:t>
            </a:r>
            <a:endParaRPr sz="2590"/>
          </a:p>
          <a:p>
            <a:pPr indent="-304165" lvl="0" marL="342900" rtl="0" algn="l">
              <a:lnSpc>
                <a:spcPct val="90000"/>
              </a:lnSpc>
              <a:spcBef>
                <a:spcPts val="518"/>
              </a:spcBef>
              <a:spcAft>
                <a:spcPts val="0"/>
              </a:spcAft>
              <a:buSzPts val="2590"/>
              <a:buFont typeface="Calibri"/>
              <a:buChar char="•"/>
            </a:pPr>
            <a:r>
              <a:rPr lang="en-US" sz="2590"/>
              <a:t>Why no s(h/b)u? Why no lwu?</a:t>
            </a:r>
            <a:endParaRPr sz="259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S61C">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S61C">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